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8"/>
  </p:notesMasterIdLst>
  <p:handoutMasterIdLst>
    <p:handoutMasterId r:id="rId29"/>
  </p:handoutMasterIdLst>
  <p:sldIdLst>
    <p:sldId id="265" r:id="rId3"/>
    <p:sldId id="3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397" r:id="rId24"/>
    <p:sldId id="398" r:id="rId25"/>
    <p:sldId id="399" r:id="rId26"/>
    <p:sldId id="40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5" autoAdjust="0"/>
    <p:restoredTop sz="92507" autoAdjust="0"/>
  </p:normalViewPr>
  <p:slideViewPr>
    <p:cSldViewPr snapToGrid="0">
      <p:cViewPr>
        <p:scale>
          <a:sx n="60" d="100"/>
          <a:sy n="60" d="100"/>
        </p:scale>
        <p:origin x="-841" y="-1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78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hu-HU" smtClean="0"/>
              <a:t>2020. 03. 31.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hu-HU" smtClean="0"/>
              <a:t>2020. 03. 31.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AF33952-5CA3-42B0-B42C-BC530766DCF4}" type="slidenum">
              <a:rPr lang="en-US" altLang="hu-HU" smtClean="0">
                <a:latin typeface="Arial" pitchFamily="34" charset="0"/>
              </a:rPr>
              <a:pPr/>
              <a:t>2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59395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4E785E6-DE2B-4992-BEA0-C12E13CD8DDF}" type="slidenum">
              <a:rPr lang="en-US" altLang="hu-HU" smtClean="0">
                <a:latin typeface="Arial" pitchFamily="34" charset="0"/>
              </a:rPr>
              <a:pPr/>
              <a:t>12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8611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808EA005-3579-4AC4-A93E-D4654FDE31DC}" type="slidenum">
              <a:rPr lang="en-US" altLang="hu-HU" smtClean="0">
                <a:latin typeface="Arial" pitchFamily="34" charset="0"/>
              </a:rPr>
              <a:pPr/>
              <a:t>13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69989-EB00-4EE7-BCB5-25BDC5BB29F8}" type="slidenum">
              <a:rPr lang="hu-HU" smtClean="0"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3244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266E544-49B4-423D-9D5D-E613A728FC59}" type="slidenum">
              <a:rPr lang="en-US" altLang="hu-HU" smtClean="0">
                <a:latin typeface="Arial" pitchFamily="34" charset="0"/>
              </a:rPr>
              <a:pPr/>
              <a:t>3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041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74CDFDE6-1DCF-4E3C-B355-90AC9EADCBA1}" type="slidenum">
              <a:rPr lang="en-US" altLang="hu-HU" smtClean="0">
                <a:latin typeface="Arial" pitchFamily="34" charset="0"/>
              </a:rPr>
              <a:pPr/>
              <a:t>4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144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EC48EC4-7444-46C4-ADC6-378498E2479A}" type="slidenum">
              <a:rPr lang="en-US" altLang="hu-HU" smtClean="0">
                <a:latin typeface="Arial" pitchFamily="34" charset="0"/>
              </a:rPr>
              <a:pPr/>
              <a:t>5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2467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B1DBAF9-EEF3-4343-B8F9-64B4790D79C9}" type="slidenum">
              <a:rPr lang="en-US" altLang="hu-HU" smtClean="0">
                <a:latin typeface="Arial" pitchFamily="34" charset="0"/>
              </a:rPr>
              <a:pPr/>
              <a:t>6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3491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3AA3E2A-E9A0-49C6-B345-A79A343997F7}" type="slidenum">
              <a:rPr lang="en-US" altLang="hu-HU" smtClean="0">
                <a:latin typeface="Arial" pitchFamily="34" charset="0"/>
              </a:rPr>
              <a:pPr/>
              <a:t>8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4515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F8E00DB-A890-45BA-B330-7402ED5979F1}" type="slidenum">
              <a:rPr lang="en-US" altLang="hu-HU" smtClean="0">
                <a:latin typeface="Arial" pitchFamily="34" charset="0"/>
              </a:rPr>
              <a:pPr/>
              <a:t>9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B5CF210-2A60-4234-9138-ECA1C3DE7976}" type="slidenum">
              <a:rPr lang="en-US" altLang="hu-HU" smtClean="0">
                <a:latin typeface="Arial" pitchFamily="34" charset="0"/>
              </a:rPr>
              <a:pPr/>
              <a:t>10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6563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3649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685817" indent="-263776" defTabSz="883649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055103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477145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1899186" indent="-211021" defTabSz="883649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321227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3269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65310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587351" indent="-211021" defTabSz="883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A25EE68-9CB6-4909-AD57-B25447D9A089}" type="slidenum">
              <a:rPr lang="en-US" altLang="hu-HU" smtClean="0">
                <a:latin typeface="Arial" pitchFamily="34" charset="0"/>
              </a:rPr>
              <a:pPr/>
              <a:t>11</a:t>
            </a:fld>
            <a:endParaRPr lang="en-US" altLang="hu-HU" smtClean="0">
              <a:latin typeface="Arial" pitchFamily="34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1142490" y="686474"/>
            <a:ext cx="4573022" cy="342811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85494" y="4342939"/>
            <a:ext cx="5487013" cy="42096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hu-HU" altLang="hu-H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66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9149" y="157018"/>
            <a:ext cx="11506175" cy="51723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4214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62775" y="6522212"/>
            <a:ext cx="1335396" cy="2732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20167" y="6522212"/>
            <a:ext cx="7241309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9400282" y="6522212"/>
            <a:ext cx="918882" cy="222436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320634" y="6522212"/>
            <a:ext cx="999033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Kép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6071089"/>
            <a:ext cx="1607165" cy="72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4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soportba foglalás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Egyenes összekötő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Csoportba foglalás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Egyenes összekötő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Egyenes összekötő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Csoportba foglalás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Egyenes összekötő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Egyenes összekötő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Csoportba foglalás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Egyenes összekötő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Egyenes összekötő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Csoportba foglalás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Egyenes összekötő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Egyenes összekötő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58" name="Egyenes összekötő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295400" y="840510"/>
            <a:ext cx="4572000" cy="53982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24600" y="840510"/>
            <a:ext cx="4572000" cy="539824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8" name="Egyenes összekötő 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2954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324600" y="787899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24600" y="1542892"/>
            <a:ext cx="4572000" cy="4730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10" name="Egyenes összekötő 9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t>‹#›</a:t>
            </a:fld>
            <a:endParaRPr lang="hu-HU" dirty="0"/>
          </a:p>
        </p:txBody>
      </p:sp>
      <p:cxnSp>
        <p:nvCxnSpPr>
          <p:cNvPr id="6" name="Egyenes összekötő 5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Dátum helye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213" name="Élőláb helye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214" name="Dia számának helye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5" name="Egyenes összekötő 4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Csoportba foglalás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Egyenes összekötő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gyenes összekötő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Csoportba foglalás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Egyenes összekötő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Egyenes összekötő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Csoportba foglalás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Egyenes összekötő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Egyenes összekötő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Csoportba foglalás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Egyenes összekötő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Egyenes összekötő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Csoportba foglalás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Egyenes összekötő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Egyenes összekötő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Téglalap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cxnSp>
        <p:nvCxnSpPr>
          <p:cNvPr id="60" name="Egyenes összekötő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Egyenes összekötő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Egyenes összekötő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Egyenes összekötő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gyenes összekötő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Egyenes összekötő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Egyenes összekötő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gyenes összekötő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gyenes összekötő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Egyenes összekötő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Csoportba foglalás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Egyenes összekötő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Egyenes összekötő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Egyenes összekötő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Egyenes összekötő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Egyenes összekötő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Csoportba foglalás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Egyenes összekötő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Egyenes összekötő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Egyenes összekötő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Egyenes összekötő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Egyenes összekötő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Egyenes összekötő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Egyenes összekötő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Egyenes összekötő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Egyenes összekötő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Egyenes összekötő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Csoportba foglalás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Egyenes összekötő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Egyenes összekötő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Egyenes összekötő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Egyenes összekötő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Egyenes összekötő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Csoportba foglalás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Egyenes összekötő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Egyenes összekötő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Egyenes összekötő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Egyenes összekötő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Egyenes összekötő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Egyenes összekötő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Egyenes összekötő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Egyenes összekötő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Egyenes összekötő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Egyenes összekötő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Téglalap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cxnSp>
        <p:nvCxnSpPr>
          <p:cNvPr id="59" name="Egyenes összekötő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295400" y="157018"/>
            <a:ext cx="9601200" cy="5172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868219"/>
            <a:ext cx="9601200" cy="542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93400" y="6522212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456873" y="6522212"/>
            <a:ext cx="7241309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63518" y="6522212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hu-HU" smtClean="0"/>
              <a:pPr/>
              <a:t>‹#›</a:t>
            </a:fld>
            <a:endParaRPr lang="hu-HU" dirty="0"/>
          </a:p>
        </p:txBody>
      </p:sp>
      <p:cxnSp>
        <p:nvCxnSpPr>
          <p:cNvPr id="148" name="Egyenes összekötő 147"/>
          <p:cNvCxnSpPr/>
          <p:nvPr userDrawn="1"/>
        </p:nvCxnSpPr>
        <p:spPr>
          <a:xfrm>
            <a:off x="609600" y="6522212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399" y="2541573"/>
            <a:ext cx="10539641" cy="2743200"/>
          </a:xfrm>
        </p:spPr>
        <p:txBody>
          <a:bodyPr/>
          <a:lstStyle/>
          <a:p>
            <a:r>
              <a:rPr lang="en-US" altLang="en-US" sz="6600" noProof="0" dirty="0" smtClean="0"/>
              <a:t>Mobility and MANET</a:t>
            </a:r>
            <a:r>
              <a:rPr lang="en-US" sz="4400" noProof="0" dirty="0" smtClean="0"/>
              <a:t/>
            </a:r>
            <a:br>
              <a:rPr lang="en-US" sz="4400" noProof="0" dirty="0" smtClean="0"/>
            </a:br>
            <a:r>
              <a:rPr lang="en-US" sz="4400" noProof="0" dirty="0" smtClean="0"/>
              <a:t>Intelligent Transportation Systems</a:t>
            </a:r>
            <a:endParaRPr lang="en-US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295400" y="5431535"/>
            <a:ext cx="9601200" cy="814886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Rolland Vida </a:t>
            </a:r>
            <a:endParaRPr lang="en-US" noProof="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98" y="1165802"/>
            <a:ext cx="3219450" cy="1452330"/>
          </a:xfrm>
          <a:prstGeom prst="rect">
            <a:avLst/>
          </a:prstGeom>
        </p:spPr>
      </p:pic>
      <p:pic>
        <p:nvPicPr>
          <p:cNvPr id="2050" name="Picture 2" descr="http://www.hcccpc.org/wp-content/uploads/2013/02/slider-traff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34" y="838760"/>
            <a:ext cx="6028007" cy="237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DREAM distance effect</a:t>
            </a:r>
          </a:p>
        </p:txBody>
      </p:sp>
      <p:sp>
        <p:nvSpPr>
          <p:cNvPr id="29699" name="Rectangle 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sz="2400" noProof="0" dirty="0" smtClean="0"/>
              <a:t>Nodes periodically broadcast their position</a:t>
            </a:r>
          </a:p>
          <a:p>
            <a:endParaRPr lang="en-US" altLang="hu-HU" sz="2400" noProof="0" dirty="0" smtClean="0"/>
          </a:p>
          <a:p>
            <a:r>
              <a:rPr lang="en-US" altLang="hu-HU" sz="2400" noProof="0" dirty="0" smtClean="0"/>
              <a:t>„Distance effect” = Remote nodes move with a smaller angular speed.</a:t>
            </a:r>
          </a:p>
          <a:p>
            <a:endParaRPr lang="en-US" altLang="hu-HU" sz="1800" noProof="0" dirty="0" smtClean="0"/>
          </a:p>
          <a:p>
            <a:endParaRPr lang="en-US" altLang="hu-HU" sz="1800" noProof="0" dirty="0" smtClean="0"/>
          </a:p>
          <a:p>
            <a:endParaRPr lang="en-US" altLang="hu-HU" sz="1800" noProof="0" dirty="0" smtClean="0"/>
          </a:p>
          <a:p>
            <a:pPr marL="0" indent="0">
              <a:buNone/>
            </a:pPr>
            <a:r>
              <a:rPr lang="en-US" altLang="hu-HU" sz="2400" noProof="0" dirty="0" smtClean="0"/>
              <a:t/>
            </a:r>
            <a:br>
              <a:rPr lang="en-US" altLang="hu-HU" sz="2400" noProof="0" dirty="0" smtClean="0"/>
            </a:br>
            <a:r>
              <a:rPr lang="en-US" altLang="hu-HU" sz="2400" i="1" noProof="0" dirty="0" smtClean="0">
                <a:sym typeface="Wingdings" pitchFamily="2" charset="2"/>
              </a:rPr>
              <a:t> Close nodes should refresh their data more often</a:t>
            </a:r>
            <a:endParaRPr lang="en-US" altLang="hu-HU" sz="2400" i="1" noProof="0" dirty="0" smtClean="0"/>
          </a:p>
          <a:p>
            <a:pPr lvl="1"/>
            <a:r>
              <a:rPr lang="en-US" altLang="hu-HU" sz="2000" noProof="0" dirty="0" smtClean="0"/>
              <a:t>Playing with the </a:t>
            </a:r>
            <a:r>
              <a:rPr lang="en-US" altLang="hu-HU" sz="2000" i="1" noProof="0" dirty="0" smtClean="0"/>
              <a:t>time-to-live</a:t>
            </a:r>
            <a:r>
              <a:rPr lang="en-US" altLang="hu-HU" sz="2000" noProof="0" dirty="0" smtClean="0"/>
              <a:t> (TTL) field</a:t>
            </a:r>
          </a:p>
          <a:p>
            <a:pPr lvl="1"/>
            <a:r>
              <a:rPr lang="en-US" altLang="hu-HU" sz="2000" noProof="0" dirty="0" smtClean="0"/>
              <a:t>Adaptive TTL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268" y="2653147"/>
            <a:ext cx="4288449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85777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noProof="0" dirty="0" smtClean="0">
                <a:solidFill>
                  <a:srgbClr val="C00000"/>
                </a:solidFill>
              </a:rPr>
              <a:t>CBF (Contention Based Forwarding)</a:t>
            </a:r>
            <a:endParaRPr lang="en-US" altLang="hu-HU" noProof="0" dirty="0">
              <a:solidFill>
                <a:srgbClr val="C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400" noProof="0" dirty="0" smtClean="0"/>
              <a:t>In position-based routing solutions a node learns about the position of its neighbors via periodic beacon messages</a:t>
            </a:r>
          </a:p>
          <a:p>
            <a:pPr lvl="1"/>
            <a:r>
              <a:rPr lang="en-US" altLang="hu-HU" sz="2200" noProof="0" dirty="0" smtClean="0"/>
              <a:t>Mobility and energy-efficiency should be taken into account when calculating the frequency of beaconing</a:t>
            </a:r>
            <a:endParaRPr lang="en-US" altLang="hu-HU" sz="500" noProof="0" dirty="0" smtClean="0"/>
          </a:p>
          <a:p>
            <a:r>
              <a:rPr lang="en-US" altLang="hu-HU" sz="2400" u="sng" noProof="0" dirty="0" smtClean="0"/>
              <a:t>Proposal </a:t>
            </a:r>
            <a:r>
              <a:rPr lang="en-US" altLang="hu-HU" sz="2400" b="1" noProof="0" dirty="0" smtClean="0">
                <a:solidFill>
                  <a:srgbClr val="C00000"/>
                </a:solidFill>
              </a:rPr>
              <a:t>CBF (Contention Based Forwarding)</a:t>
            </a:r>
          </a:p>
          <a:p>
            <a:pPr lvl="1"/>
            <a:r>
              <a:rPr lang="en-US" altLang="hu-HU" sz="2000" b="1" noProof="0" dirty="0" smtClean="0"/>
              <a:t>Greedy forwarding, without any knowledge on the position of the neighbors</a:t>
            </a:r>
          </a:p>
          <a:p>
            <a:pPr lvl="1"/>
            <a:r>
              <a:rPr lang="en-US" altLang="hu-HU" sz="2000" noProof="0" dirty="0" smtClean="0"/>
              <a:t>Distributed next hop selection, hop-by-hop</a:t>
            </a:r>
          </a:p>
          <a:p>
            <a:pPr lvl="1"/>
            <a:r>
              <a:rPr lang="en-US" altLang="hu-HU" sz="2000" noProof="0" dirty="0" smtClean="0"/>
              <a:t>Advantages:</a:t>
            </a:r>
          </a:p>
          <a:p>
            <a:pPr lvl="2"/>
            <a:r>
              <a:rPr lang="en-US" altLang="hu-HU" sz="1800" noProof="0" dirty="0" smtClean="0"/>
              <a:t>Each node has to know only its own position</a:t>
            </a:r>
          </a:p>
          <a:p>
            <a:pPr lvl="2"/>
            <a:r>
              <a:rPr lang="en-US" altLang="hu-HU" sz="1800" noProof="0" dirty="0" smtClean="0"/>
              <a:t>No burden on the network because of the beacon (hello) messages</a:t>
            </a:r>
          </a:p>
          <a:p>
            <a:r>
              <a:rPr lang="en-US" altLang="hu-HU" sz="2400" u="sng" noProof="0" dirty="0" smtClean="0"/>
              <a:t>Comment</a:t>
            </a:r>
            <a:r>
              <a:rPr lang="en-US" altLang="hu-HU" sz="2400" noProof="0" dirty="0" smtClean="0"/>
              <a:t>: In some cases, if local maximum is reached, recovery mode might have to be activated, but this is a different problem</a:t>
            </a:r>
            <a:r>
              <a:rPr lang="en-US" altLang="hu-HU" noProof="0" dirty="0" smtClean="0"/>
              <a:t>.</a:t>
            </a:r>
          </a:p>
          <a:p>
            <a:pPr lvl="1"/>
            <a:endParaRPr lang="en-US" altLang="hu-HU" noProof="0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048978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Contention Based Forwarding</a:t>
            </a:r>
          </a:p>
        </p:txBody>
      </p:sp>
      <p:sp>
        <p:nvSpPr>
          <p:cNvPr id="62466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800" noProof="0" dirty="0" smtClean="0"/>
              <a:t>How it works:</a:t>
            </a:r>
          </a:p>
          <a:p>
            <a:pPr lvl="1">
              <a:defRPr/>
            </a:pPr>
            <a:r>
              <a:rPr lang="en-US" sz="2400" noProof="0" dirty="0" smtClean="0"/>
              <a:t>The next hop is selected based on a </a:t>
            </a:r>
            <a:r>
              <a:rPr lang="en-US" sz="2400" b="1" noProof="0" dirty="0" smtClean="0"/>
              <a:t>contest</a:t>
            </a:r>
          </a:p>
          <a:p>
            <a:pPr lvl="1">
              <a:defRPr/>
            </a:pPr>
            <a:r>
              <a:rPr lang="en-US" sz="2400" b="1" noProof="0" dirty="0" smtClean="0"/>
              <a:t>Suppression</a:t>
            </a:r>
            <a:r>
              <a:rPr lang="en-US" sz="2400" noProof="0" dirty="0" smtClean="0"/>
              <a:t>: lowers the probability of collisions, as normally just one node is selected as next hop</a:t>
            </a:r>
          </a:p>
          <a:p>
            <a:pPr>
              <a:defRPr/>
            </a:pPr>
            <a:r>
              <a:rPr lang="en-US" sz="2800" noProof="0" dirty="0" smtClean="0"/>
              <a:t>Steps: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400" noProof="0" dirty="0" smtClean="0"/>
              <a:t>The source broadcasts the message to its neighbors.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400" noProof="0" dirty="0" smtClean="0"/>
              <a:t>Each node sets a timer for its own retransmission</a:t>
            </a:r>
          </a:p>
          <a:p>
            <a:pPr lvl="2">
              <a:defRPr/>
            </a:pPr>
            <a:r>
              <a:rPr lang="en-US" sz="2200" noProof="0" dirty="0" smtClean="0"/>
              <a:t>The timer inversely proportional to the distance form the source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400" noProof="0" dirty="0" smtClean="0"/>
              <a:t>The timer of the furthest away node will expire first</a:t>
            </a:r>
          </a:p>
          <a:p>
            <a:pPr lvl="1">
              <a:buFont typeface="+mj-lt"/>
              <a:buAutoNum type="arabicPeriod"/>
              <a:defRPr/>
            </a:pPr>
            <a:r>
              <a:rPr lang="en-US" sz="2400" noProof="0" dirty="0" smtClean="0"/>
              <a:t>He retransmits, all the others hear it, and cancel their own retransmission</a:t>
            </a:r>
            <a:endParaRPr lang="en-US" sz="2800" noProof="0" dirty="0" smtClean="0"/>
          </a:p>
          <a:p>
            <a:pPr>
              <a:defRPr/>
            </a:pPr>
            <a:r>
              <a:rPr lang="en-US" sz="2800" noProof="0" dirty="0" smtClean="0"/>
              <a:t>Decentralized selection of the next hop</a:t>
            </a:r>
            <a:endParaRPr lang="en-US" sz="1800" noProof="0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041917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Vehicle-to-vehicle communication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hu-HU" sz="2800" noProof="0" dirty="0" smtClean="0"/>
              <a:t>„Traditional” ad hoc protocols:</a:t>
            </a:r>
          </a:p>
          <a:p>
            <a:pPr lvl="1"/>
            <a:r>
              <a:rPr lang="hu-HU" altLang="hu-HU" sz="2400" noProof="0" dirty="0" err="1" smtClean="0"/>
              <a:t>Proactive</a:t>
            </a:r>
            <a:r>
              <a:rPr lang="hu-HU" altLang="hu-HU" sz="2400" noProof="0" dirty="0" smtClean="0"/>
              <a:t>: DSDV (</a:t>
            </a:r>
            <a:r>
              <a:rPr lang="hu-HU" altLang="hu-HU" sz="2400" noProof="0" dirty="0" err="1" smtClean="0"/>
              <a:t>not</a:t>
            </a:r>
            <a:r>
              <a:rPr lang="hu-HU" altLang="hu-HU" sz="2400" noProof="0" dirty="0" smtClean="0"/>
              <a:t> </a:t>
            </a:r>
            <a:r>
              <a:rPr lang="hu-HU" altLang="hu-HU" sz="2400" noProof="0" dirty="0" err="1" smtClean="0"/>
              <a:t>detailed</a:t>
            </a:r>
            <a:r>
              <a:rPr lang="hu-HU" altLang="hu-HU" sz="2400" noProof="0" dirty="0" smtClean="0"/>
              <a:t>)</a:t>
            </a:r>
          </a:p>
          <a:p>
            <a:pPr lvl="2"/>
            <a:r>
              <a:rPr lang="hu-HU" altLang="hu-HU" sz="2200" dirty="0" err="1" smtClean="0"/>
              <a:t>High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signalling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to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build</a:t>
            </a:r>
            <a:r>
              <a:rPr lang="hu-HU" altLang="hu-HU" sz="2200" dirty="0" smtClean="0"/>
              <a:t> and </a:t>
            </a:r>
            <a:r>
              <a:rPr lang="hu-HU" altLang="hu-HU" sz="2200" dirty="0" err="1" smtClean="0"/>
              <a:t>maintain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routes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that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will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constantly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change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in</a:t>
            </a:r>
            <a:r>
              <a:rPr lang="hu-HU" altLang="hu-HU" sz="2200" dirty="0" smtClean="0"/>
              <a:t> </a:t>
            </a:r>
            <a:r>
              <a:rPr lang="hu-HU" altLang="hu-HU" sz="2200" dirty="0" err="1" smtClean="0"/>
              <a:t>case</a:t>
            </a:r>
            <a:r>
              <a:rPr lang="hu-HU" altLang="hu-HU" sz="2200" dirty="0" smtClean="0"/>
              <a:t> of </a:t>
            </a:r>
            <a:r>
              <a:rPr lang="hu-HU" altLang="hu-HU" sz="2200" dirty="0" err="1" smtClean="0"/>
              <a:t>cars</a:t>
            </a:r>
            <a:r>
              <a:rPr lang="hu-HU" altLang="hu-HU" sz="2200" dirty="0" smtClean="0"/>
              <a:t> </a:t>
            </a:r>
            <a:endParaRPr lang="hu-HU" altLang="hu-HU" sz="2200" noProof="0" dirty="0" smtClean="0"/>
          </a:p>
          <a:p>
            <a:pPr lvl="1"/>
            <a:r>
              <a:rPr lang="en-US" altLang="hu-HU" sz="2400" noProof="0" dirty="0" smtClean="0"/>
              <a:t>Reactive</a:t>
            </a:r>
            <a:r>
              <a:rPr lang="en-US" altLang="hu-HU" sz="2400" noProof="0" dirty="0" smtClean="0"/>
              <a:t>: AODV, DSR</a:t>
            </a:r>
          </a:p>
          <a:p>
            <a:pPr lvl="2"/>
            <a:r>
              <a:rPr lang="hu-HU" altLang="hu-HU" sz="2000" noProof="0" dirty="0" err="1" smtClean="0"/>
              <a:t>Slow</a:t>
            </a:r>
            <a:r>
              <a:rPr lang="hu-HU" altLang="hu-HU" sz="2000" noProof="0" dirty="0" smtClean="0"/>
              <a:t> </a:t>
            </a:r>
            <a:r>
              <a:rPr lang="en-US" altLang="hu-HU" sz="2000" noProof="0" dirty="0" smtClean="0"/>
              <a:t>topology </a:t>
            </a:r>
            <a:r>
              <a:rPr lang="en-US" altLang="hu-HU" sz="2000" noProof="0" dirty="0" smtClean="0"/>
              <a:t>discover</a:t>
            </a:r>
            <a:r>
              <a:rPr lang="hu-HU" altLang="hu-HU" sz="2000" noProof="0" dirty="0" smtClean="0"/>
              <a:t>y and </a:t>
            </a:r>
            <a:r>
              <a:rPr lang="hu-HU" altLang="hu-HU" sz="2000" noProof="0" dirty="0" err="1" smtClean="0"/>
              <a:t>route</a:t>
            </a:r>
            <a:r>
              <a:rPr lang="hu-HU" altLang="hu-HU" sz="2000" noProof="0" dirty="0" smtClean="0"/>
              <a:t> </a:t>
            </a:r>
            <a:r>
              <a:rPr lang="hu-HU" altLang="hu-HU" sz="2000" noProof="0" dirty="0" err="1" smtClean="0"/>
              <a:t>setup</a:t>
            </a:r>
            <a:endParaRPr lang="en-US" altLang="hu-HU" sz="2000" noProof="0" dirty="0" smtClean="0"/>
          </a:p>
          <a:p>
            <a:pPr lvl="2"/>
            <a:r>
              <a:rPr lang="en-US" altLang="hu-HU" sz="2000" noProof="0" dirty="0" smtClean="0"/>
              <a:t>Not efficient for cars, as they move faster</a:t>
            </a:r>
          </a:p>
          <a:p>
            <a:pPr lvl="1"/>
            <a:r>
              <a:rPr lang="en-US" altLang="hu-HU" sz="2400" noProof="0" dirty="0" smtClean="0"/>
              <a:t>Position-based: LAR, DREAM</a:t>
            </a:r>
          </a:p>
          <a:p>
            <a:pPr lvl="2"/>
            <a:r>
              <a:rPr lang="en-US" altLang="hu-HU" sz="2000" noProof="0" dirty="0" smtClean="0"/>
              <a:t>Needs localization service</a:t>
            </a:r>
          </a:p>
          <a:p>
            <a:pPr lvl="2"/>
            <a:r>
              <a:rPr lang="en-US" altLang="hu-HU" sz="2000" noProof="0" dirty="0" smtClean="0"/>
              <a:t>In some cases it leads to local maximums, needs a recovery mode</a:t>
            </a:r>
          </a:p>
          <a:p>
            <a:pPr lvl="2"/>
            <a:r>
              <a:rPr lang="en-US" altLang="hu-HU" sz="2000" noProof="0" dirty="0" smtClean="0"/>
              <a:t>In urban scenarios there is a high chance for such local maximums, the physical distance is not so relevant when many buildings obstructing the communication</a:t>
            </a:r>
          </a:p>
          <a:p>
            <a:pPr lvl="2"/>
            <a:endParaRPr lang="en-US" altLang="hu-HU" sz="2000" noProof="0" dirty="0" smtClean="0"/>
          </a:p>
          <a:p>
            <a:r>
              <a:rPr lang="en-US" altLang="hu-HU" sz="2800" noProof="0" dirty="0" smtClean="0">
                <a:solidFill>
                  <a:srgbClr val="0066FF"/>
                </a:solidFill>
              </a:rPr>
              <a:t>New solutions needed for vehicle-to-vehicle (V2V) communication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8807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AODV versions for VANETs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noProof="0" dirty="0" smtClean="0">
                <a:solidFill>
                  <a:srgbClr val="0070C0"/>
                </a:solidFill>
              </a:rPr>
              <a:t>AOMDV: Multipath</a:t>
            </a:r>
          </a:p>
          <a:p>
            <a:pPr lvl="1"/>
            <a:r>
              <a:rPr lang="en-US" sz="2000" noProof="0" dirty="0" smtClean="0"/>
              <a:t>Not only one path is stored, but all those that were discovered</a:t>
            </a:r>
          </a:p>
          <a:p>
            <a:pPr lvl="2"/>
            <a:r>
              <a:rPr lang="en-US" sz="1800" noProof="0" dirty="0" smtClean="0"/>
              <a:t>This can be done without extra burden, as the path discovery is anyhow based on flooding</a:t>
            </a:r>
          </a:p>
          <a:p>
            <a:pPr lvl="1"/>
            <a:r>
              <a:rPr lang="en-US" sz="2000" noProof="0" dirty="0" smtClean="0"/>
              <a:t>If the primary path is broken, we can switch rapidly to a back-up path</a:t>
            </a:r>
          </a:p>
          <a:p>
            <a:pPr lvl="2"/>
            <a:r>
              <a:rPr lang="en-US" sz="1800" noProof="0" dirty="0" smtClean="0"/>
              <a:t>We need to search for new paths only if all the previously known paths are broken (or their number is getting very low) </a:t>
            </a:r>
          </a:p>
          <a:p>
            <a:r>
              <a:rPr lang="en-US" sz="2200" b="1" noProof="0" dirty="0" smtClean="0">
                <a:solidFill>
                  <a:srgbClr val="0070C0"/>
                </a:solidFill>
              </a:rPr>
              <a:t>SD-AOMDV: Speed and Direction </a:t>
            </a:r>
          </a:p>
          <a:p>
            <a:pPr lvl="1"/>
            <a:r>
              <a:rPr lang="en-US" sz="2000" noProof="0" dirty="0" smtClean="0"/>
              <a:t>The speed and direction of nodes is taken into account when selecting the best path out of the discovered ones </a:t>
            </a:r>
          </a:p>
          <a:p>
            <a:pPr lvl="1"/>
            <a:r>
              <a:rPr lang="en-US" sz="2000" noProof="0" dirty="0" smtClean="0"/>
              <a:t>A node can be next hop only if it goes in the same direction, with roughly the same speed</a:t>
            </a:r>
          </a:p>
          <a:p>
            <a:r>
              <a:rPr lang="en-US" sz="2200" b="1" noProof="0" dirty="0" smtClean="0">
                <a:solidFill>
                  <a:srgbClr val="0070C0"/>
                </a:solidFill>
              </a:rPr>
              <a:t>R-AOMDV: Retransmission count </a:t>
            </a:r>
          </a:p>
          <a:p>
            <a:pPr lvl="1"/>
            <a:r>
              <a:rPr lang="en-US" sz="2000" noProof="0" dirty="0" smtClean="0"/>
              <a:t>Takes into account the quality of the links, besides the hop count</a:t>
            </a:r>
          </a:p>
          <a:p>
            <a:pPr lvl="2"/>
            <a:r>
              <a:rPr lang="en-US" sz="1800" noProof="0" dirty="0" smtClean="0"/>
              <a:t>Link quality: number of retransmissions at MAC layer, until a successful retransmission</a:t>
            </a:r>
          </a:p>
          <a:p>
            <a:pPr lvl="1"/>
            <a:r>
              <a:rPr lang="en-US" sz="2000" b="1" noProof="0" dirty="0" smtClean="0"/>
              <a:t>Problem:</a:t>
            </a:r>
            <a:r>
              <a:rPr lang="en-US" sz="2000" noProof="0" dirty="0" smtClean="0"/>
              <a:t> link quality changes rapidly </a:t>
            </a:r>
          </a:p>
          <a:p>
            <a:pPr lvl="1"/>
            <a:r>
              <a:rPr lang="en-US" sz="2000" noProof="0" dirty="0" smtClean="0"/>
              <a:t>Cross-layer optimization – information from lower layers is used for routing at networking layer</a:t>
            </a:r>
            <a:endParaRPr lang="en-US" sz="2000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566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AODV versions for VANETs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b="1" noProof="0" dirty="0" smtClean="0">
              <a:solidFill>
                <a:srgbClr val="0070C0"/>
              </a:solidFill>
            </a:endParaRPr>
          </a:p>
          <a:p>
            <a:r>
              <a:rPr lang="en-US" sz="2400" b="1" noProof="0" dirty="0" smtClean="0">
                <a:solidFill>
                  <a:srgbClr val="0070C0"/>
                </a:solidFill>
              </a:rPr>
              <a:t>AODV+PGB: Preferred Broadcast Group </a:t>
            </a:r>
          </a:p>
          <a:p>
            <a:pPr lvl="1"/>
            <a:r>
              <a:rPr lang="en-US" sz="2000" noProof="0" dirty="0" smtClean="0"/>
              <a:t>If the next hop is too close, the message does not advance rapidly</a:t>
            </a:r>
          </a:p>
          <a:p>
            <a:pPr lvl="1"/>
            <a:r>
              <a:rPr lang="en-US" sz="2000" noProof="0" dirty="0" smtClean="0"/>
              <a:t>If the next hop is too far, there is a high chance for the link to break</a:t>
            </a:r>
          </a:p>
          <a:p>
            <a:pPr lvl="1">
              <a:lnSpc>
                <a:spcPct val="170000"/>
              </a:lnSpc>
            </a:pPr>
            <a:r>
              <a:rPr lang="en-US" sz="2000" b="1" noProof="0" dirty="0" smtClean="0"/>
              <a:t>Proposal</a:t>
            </a:r>
            <a:r>
              <a:rPr lang="en-US" sz="2000" noProof="0" dirty="0" smtClean="0"/>
              <a:t>: select as next hop nodes which are at a medium distance (the signal strength is average), they will form the Preferred Group</a:t>
            </a:r>
          </a:p>
          <a:p>
            <a:endParaRPr lang="en-US" sz="2400" b="1" noProof="0" dirty="0" smtClean="0">
              <a:solidFill>
                <a:srgbClr val="0070C0"/>
              </a:solidFill>
            </a:endParaRP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BAODV: Bus-AODV 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P-AODV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I-AODV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Improved-AODV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AODV-BD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AODV-VANET</a:t>
            </a:r>
          </a:p>
          <a:p>
            <a:r>
              <a:rPr lang="en-US" sz="1600" b="1" noProof="0" dirty="0" smtClean="0">
                <a:solidFill>
                  <a:srgbClr val="0070C0"/>
                </a:solidFill>
              </a:rPr>
              <a:t>etc.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51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noProof="0" dirty="0" smtClean="0"/>
              <a:t>Link-stability based routing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hu-HU" sz="2400" b="1" noProof="0" dirty="0" smtClean="0">
                <a:solidFill>
                  <a:srgbClr val="0070C0"/>
                </a:solidFill>
              </a:rPr>
              <a:t>Movement Prediction based Routing (MOPR)</a:t>
            </a:r>
          </a:p>
          <a:p>
            <a:pPr lvl="1"/>
            <a:r>
              <a:rPr lang="en-US" altLang="hu-HU" sz="2000" noProof="0" dirty="0" smtClean="0"/>
              <a:t>Takes into account the position, speed and direction of the cars</a:t>
            </a:r>
          </a:p>
          <a:p>
            <a:pPr lvl="1"/>
            <a:r>
              <a:rPr lang="en-US" altLang="hu-HU" sz="2000" noProof="0" dirty="0" smtClean="0"/>
              <a:t>Builds routes with nodes that move in similar ways</a:t>
            </a:r>
          </a:p>
          <a:p>
            <a:endParaRPr lang="en-US" sz="28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976" y="2128177"/>
            <a:ext cx="7663048" cy="46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8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88" y="2576945"/>
            <a:ext cx="5057412" cy="4281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DTN: Delay Tolerant Network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If nodes are sparse, the network connectivity can be broken</a:t>
            </a:r>
          </a:p>
          <a:p>
            <a:r>
              <a:rPr lang="en-US" noProof="0" dirty="0" smtClean="0"/>
              <a:t>Topology holes will appear </a:t>
            </a:r>
          </a:p>
          <a:p>
            <a:r>
              <a:rPr lang="en-US" noProof="0" dirty="0" smtClean="0"/>
              <a:t>This can be handled by the </a:t>
            </a:r>
            <a:r>
              <a:rPr lang="en-US" b="1" noProof="0" dirty="0" smtClean="0">
                <a:solidFill>
                  <a:srgbClr val="0070C0"/>
                </a:solidFill>
              </a:rPr>
              <a:t>carry-and-forward</a:t>
            </a:r>
            <a:r>
              <a:rPr lang="en-US" noProof="0" dirty="0" smtClean="0"/>
              <a:t> method</a:t>
            </a:r>
          </a:p>
          <a:p>
            <a:pPr lvl="1"/>
            <a:r>
              <a:rPr lang="en-US" b="1" noProof="0" dirty="0" smtClean="0"/>
              <a:t>Data-mule</a:t>
            </a:r>
            <a:r>
              <a:rPr lang="en-US" noProof="0" dirty="0" smtClean="0"/>
              <a:t>s</a:t>
            </a:r>
          </a:p>
          <a:p>
            <a:r>
              <a:rPr lang="en-US" noProof="0" dirty="0" smtClean="0"/>
              <a:t>It is possible if the message is still valid in spite of the delay</a:t>
            </a:r>
          </a:p>
          <a:p>
            <a:r>
              <a:rPr lang="en-US" noProof="0" dirty="0" smtClean="0"/>
              <a:t>Mobility prediction is very useful</a:t>
            </a:r>
            <a:endParaRPr lang="en-US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1561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VADD: Vehicle-Assisted Data Delivery in VANET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24" y="868219"/>
            <a:ext cx="11482425" cy="5627584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Carry-and-forward, optimized to the lowest delivery delay </a:t>
            </a:r>
          </a:p>
          <a:p>
            <a:pPr lvl="1"/>
            <a:r>
              <a:rPr lang="en-US" noProof="0" dirty="0" smtClean="0"/>
              <a:t>Prefers radio links, as they are faster than using data mule cars</a:t>
            </a:r>
          </a:p>
          <a:p>
            <a:pPr lvl="1"/>
            <a:r>
              <a:rPr lang="en-US" noProof="0" dirty="0" smtClean="0"/>
              <a:t>If data has to be carried by a car, it chooses the fastest car that goes in the good direction</a:t>
            </a:r>
          </a:p>
          <a:p>
            <a:pPr lvl="1"/>
            <a:r>
              <a:rPr lang="en-US" noProof="0" dirty="0" smtClean="0"/>
              <a:t>Dynamic routing step by step </a:t>
            </a:r>
          </a:p>
          <a:p>
            <a:pPr lvl="1"/>
            <a:endParaRPr lang="en-US" noProof="0" dirty="0" smtClean="0"/>
          </a:p>
          <a:p>
            <a:pPr lvl="1"/>
            <a:r>
              <a:rPr lang="en-US" b="1" noProof="0" dirty="0" smtClean="0">
                <a:solidFill>
                  <a:srgbClr val="0070C0"/>
                </a:solidFill>
              </a:rPr>
              <a:t>VADD delay model</a:t>
            </a:r>
          </a:p>
          <a:p>
            <a:pPr lvl="2"/>
            <a:r>
              <a:rPr lang="en-US" sz="1800" noProof="0" dirty="0" smtClean="0"/>
              <a:t>Distances between intersections</a:t>
            </a:r>
          </a:p>
          <a:p>
            <a:pPr lvl="2"/>
            <a:r>
              <a:rPr lang="en-US" sz="1800" noProof="0" dirty="0" smtClean="0"/>
              <a:t>Average vehicle density on each segment</a:t>
            </a:r>
          </a:p>
          <a:p>
            <a:pPr lvl="2"/>
            <a:r>
              <a:rPr lang="en-US" sz="1800" noProof="0" dirty="0" smtClean="0"/>
              <a:t>Average vehicle speed on each segment</a:t>
            </a:r>
          </a:p>
          <a:p>
            <a:pPr lvl="1"/>
            <a:endParaRPr lang="en-US" noProof="0" dirty="0" smtClean="0"/>
          </a:p>
          <a:p>
            <a:pPr lvl="1"/>
            <a:r>
              <a:rPr lang="en-US" b="1" noProof="0" dirty="0" smtClean="0"/>
              <a:t>Stochastic model</a:t>
            </a:r>
          </a:p>
          <a:p>
            <a:pPr lvl="2"/>
            <a:r>
              <a:rPr lang="en-US" sz="1800" noProof="0" dirty="0" smtClean="0"/>
              <a:t>We cannot calculate in advance the entire path</a:t>
            </a:r>
          </a:p>
          <a:p>
            <a:pPr lvl="2"/>
            <a:r>
              <a:rPr lang="en-US" sz="1800" noProof="0" dirty="0" smtClean="0"/>
              <a:t>It depends on whether in a given intersection, at a given moment there will be a car to forward the message in a given direction, or not</a:t>
            </a:r>
          </a:p>
          <a:p>
            <a:pPr lvl="2"/>
            <a:r>
              <a:rPr lang="en-US" sz="1800" noProof="0" dirty="0" smtClean="0"/>
              <a:t>We can calculate probabilities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715" y="2005444"/>
            <a:ext cx="6063632" cy="330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93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err="1" smtClean="0"/>
              <a:t>GeOpps</a:t>
            </a:r>
            <a:r>
              <a:rPr lang="en-US" noProof="0" dirty="0" smtClean="0"/>
              <a:t>: Geographical Opportunistic Routing</a:t>
            </a:r>
            <a:endParaRPr lang="en-US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9774" y="868219"/>
            <a:ext cx="8216711" cy="5421462"/>
          </a:xfrm>
        </p:spPr>
        <p:txBody>
          <a:bodyPr>
            <a:normAutofit/>
          </a:bodyPr>
          <a:lstStyle/>
          <a:p>
            <a:endParaRPr lang="en-US" sz="2400" noProof="0" dirty="0" smtClean="0"/>
          </a:p>
          <a:p>
            <a:r>
              <a:rPr lang="en-US" sz="2400" noProof="0" dirty="0" smtClean="0"/>
              <a:t>Assumes that cars know in advance their trajectory</a:t>
            </a:r>
          </a:p>
          <a:p>
            <a:pPr lvl="1"/>
            <a:r>
              <a:rPr lang="en-US" sz="2000" noProof="0" dirty="0" smtClean="0"/>
              <a:t>Using some navigation, travel planner software</a:t>
            </a:r>
          </a:p>
          <a:p>
            <a:r>
              <a:rPr lang="en-US" sz="2400" noProof="0" dirty="0" smtClean="0"/>
              <a:t>Next hop selected in three steps: </a:t>
            </a:r>
          </a:p>
          <a:p>
            <a:pPr lvl="1"/>
            <a:r>
              <a:rPr lang="en-US" sz="2000" noProof="0" dirty="0" smtClean="0"/>
              <a:t>Each neighbor calculates for its trajectory the closest point to the destination</a:t>
            </a:r>
          </a:p>
          <a:p>
            <a:pPr lvl="1"/>
            <a:r>
              <a:rPr lang="en-US" sz="2000" noProof="0" dirty="0" smtClean="0"/>
              <a:t>It calculates how much time it takes to that closest point</a:t>
            </a:r>
          </a:p>
          <a:p>
            <a:pPr lvl="1"/>
            <a:r>
              <a:rPr lang="en-US" sz="2000" noProof="0" dirty="0" smtClean="0"/>
              <a:t>If the trajectory of one of the neighbors gets closer to the destination than that of the current node, then the packet is taken over</a:t>
            </a:r>
          </a:p>
          <a:p>
            <a:r>
              <a:rPr lang="en-US" sz="2400" noProof="0" dirty="0" smtClean="0"/>
              <a:t>If the car changes its trajectory, everything should be recalculated</a:t>
            </a:r>
            <a:endParaRPr lang="en-US" sz="2400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53" y="1149680"/>
            <a:ext cx="4072848" cy="36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19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564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u-HU" altLang="hu-HU" noProof="0" dirty="0" err="1" smtClean="0"/>
              <a:t>Restricted</a:t>
            </a:r>
            <a:r>
              <a:rPr lang="hu-HU" altLang="hu-HU" noProof="0" dirty="0" smtClean="0"/>
              <a:t> </a:t>
            </a:r>
            <a:r>
              <a:rPr lang="hu-HU" altLang="hu-HU" noProof="0" dirty="0" err="1" smtClean="0"/>
              <a:t>directional</a:t>
            </a:r>
            <a:r>
              <a:rPr lang="hu-HU" altLang="hu-HU" noProof="0" dirty="0" smtClean="0"/>
              <a:t> </a:t>
            </a:r>
            <a:r>
              <a:rPr lang="hu-HU" altLang="hu-HU" noProof="0" dirty="0" err="1" smtClean="0"/>
              <a:t>flooding</a:t>
            </a:r>
            <a:endParaRPr lang="en-US" altLang="hu-HU" noProof="0" dirty="0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hu-HU" sz="2400" b="1" dirty="0">
                <a:solidFill>
                  <a:srgbClr val="0070C0"/>
                </a:solidFill>
              </a:rPr>
              <a:t>Location-Aided Routing (LAR)</a:t>
            </a:r>
            <a:endParaRPr lang="hu-HU" altLang="hu-HU" sz="2400" b="1" noProof="0" dirty="0" smtClean="0">
              <a:solidFill>
                <a:srgbClr val="0070C0"/>
              </a:solidFill>
            </a:endParaRPr>
          </a:p>
          <a:p>
            <a:r>
              <a:rPr lang="en-US" altLang="hu-HU" sz="2400" noProof="0" dirty="0" smtClean="0"/>
              <a:t>Us</a:t>
            </a:r>
            <a:r>
              <a:rPr lang="hu-HU" altLang="hu-HU" sz="2400" noProof="0" dirty="0" smtClean="0"/>
              <a:t>e</a:t>
            </a:r>
            <a:r>
              <a:rPr lang="en-US" altLang="hu-HU" sz="2400" noProof="0" dirty="0" smtClean="0"/>
              <a:t> the position information of the destination node to limit the flooding</a:t>
            </a:r>
            <a:endParaRPr lang="en-US" altLang="hu-HU" sz="2400" i="1" noProof="0" dirty="0" smtClean="0"/>
          </a:p>
          <a:p>
            <a:r>
              <a:rPr lang="en-US" altLang="hu-HU" sz="2400" noProof="0" dirty="0" smtClean="0"/>
              <a:t>Introduces the notion of </a:t>
            </a:r>
            <a:r>
              <a:rPr lang="en-US" altLang="hu-HU" sz="2400" b="1" noProof="0" dirty="0" smtClean="0"/>
              <a:t>Expected Zone</a:t>
            </a:r>
            <a:r>
              <a:rPr lang="en-US" altLang="hu-HU" sz="2400" noProof="0" dirty="0" smtClean="0"/>
              <a:t> </a:t>
            </a:r>
          </a:p>
          <a:p>
            <a:pPr lvl="1"/>
            <a:r>
              <a:rPr lang="en-US" altLang="hu-HU" sz="2000" noProof="0" dirty="0" smtClean="0"/>
              <a:t>The zone where the destination is expected to be</a:t>
            </a:r>
          </a:p>
          <a:p>
            <a:pPr lvl="1"/>
            <a:r>
              <a:rPr lang="en-US" altLang="hu-HU" sz="2000" noProof="0" dirty="0" smtClean="0"/>
              <a:t>Estimation, based on the previous location of the destination, its speed and direction information</a:t>
            </a:r>
          </a:p>
          <a:p>
            <a:r>
              <a:rPr lang="en-US" altLang="hu-HU" sz="2400" noProof="0" dirty="0" smtClean="0"/>
              <a:t>RREQ messages forwarded only inside a </a:t>
            </a:r>
            <a:r>
              <a:rPr lang="en-US" altLang="hu-HU" sz="2400" b="1" noProof="0" dirty="0" smtClean="0"/>
              <a:t>Request Zone</a:t>
            </a:r>
            <a:endParaRPr lang="en-US" altLang="hu-HU" sz="2400" noProof="0" dirty="0" smtClean="0"/>
          </a:p>
          <a:p>
            <a:pPr lvl="1"/>
            <a:r>
              <a:rPr lang="en-US" altLang="hu-HU" sz="2000" noProof="0" dirty="0" smtClean="0"/>
              <a:t>The Request Zone includes the Expected Zone, together with the area linking the source with the Expected Zone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131473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VANET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 err="1" smtClean="0"/>
              <a:t>protocols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a </a:t>
            </a:r>
            <a:r>
              <a:rPr lang="hu-HU" dirty="0" err="1" smtClean="0"/>
              <a:t>target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vehicles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(</a:t>
            </a:r>
            <a:r>
              <a:rPr lang="hu-HU" dirty="0" err="1"/>
              <a:t>Broadcast</a:t>
            </a:r>
            <a:r>
              <a:rPr lang="hu-HU" dirty="0"/>
              <a:t> Domain</a:t>
            </a:r>
            <a:r>
              <a:rPr lang="hu-HU" dirty="0" smtClean="0"/>
              <a:t>)</a:t>
            </a:r>
          </a:p>
          <a:p>
            <a:pPr lvl="1"/>
            <a:r>
              <a:rPr lang="hu-HU" dirty="0" err="1" smtClean="0"/>
              <a:t>However</a:t>
            </a:r>
            <a:r>
              <a:rPr lang="hu-HU" dirty="0" smtClean="0"/>
              <a:t>,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load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network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minimized</a:t>
            </a:r>
            <a:r>
              <a:rPr lang="hu-HU" dirty="0" smtClean="0"/>
              <a:t>, </a:t>
            </a:r>
            <a:r>
              <a:rPr lang="hu-HU" dirty="0"/>
              <a:t>(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broadcast</a:t>
            </a:r>
            <a:r>
              <a:rPr lang="hu-HU" dirty="0" smtClean="0"/>
              <a:t> </a:t>
            </a:r>
            <a:r>
              <a:rPr lang="hu-HU" dirty="0" err="1" smtClean="0"/>
              <a:t>storms</a:t>
            </a:r>
            <a:r>
              <a:rPr lang="hu-HU" dirty="0" smtClean="0"/>
              <a:t>) </a:t>
            </a:r>
          </a:p>
          <a:p>
            <a:endParaRPr lang="hu-HU" b="1" dirty="0" smtClean="0">
              <a:solidFill>
                <a:srgbClr val="0070C0"/>
              </a:solidFill>
            </a:endParaRPr>
          </a:p>
          <a:p>
            <a:r>
              <a:rPr lang="hu-HU" b="1" dirty="0" smtClean="0">
                <a:solidFill>
                  <a:srgbClr val="0070C0"/>
                </a:solidFill>
              </a:rPr>
              <a:t>DECA</a:t>
            </a:r>
            <a:r>
              <a:rPr lang="hu-HU" b="1" dirty="0">
                <a:solidFill>
                  <a:srgbClr val="0070C0"/>
                </a:solidFill>
              </a:rPr>
              <a:t>: </a:t>
            </a:r>
            <a:r>
              <a:rPr lang="hu-HU" b="1" dirty="0" err="1">
                <a:solidFill>
                  <a:srgbClr val="0070C0"/>
                </a:solidFill>
              </a:rPr>
              <a:t>Density-Aware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Reliable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r>
              <a:rPr lang="hu-HU" b="1" dirty="0" err="1">
                <a:solidFill>
                  <a:srgbClr val="0070C0"/>
                </a:solidFill>
              </a:rPr>
              <a:t>Broadcasting</a:t>
            </a:r>
            <a:r>
              <a:rPr lang="hu-HU" b="1" dirty="0">
                <a:solidFill>
                  <a:srgbClr val="0070C0"/>
                </a:solidFill>
              </a:rPr>
              <a:t> </a:t>
            </a:r>
            <a:endParaRPr lang="hu-HU" b="1" dirty="0" smtClean="0">
              <a:solidFill>
                <a:srgbClr val="0070C0"/>
              </a:solidFill>
            </a:endParaRPr>
          </a:p>
          <a:p>
            <a:pPr lvl="1"/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Beacon</a:t>
            </a:r>
            <a:r>
              <a:rPr lang="hu-HU" dirty="0" smtClean="0"/>
              <a:t> </a:t>
            </a: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discover</a:t>
            </a:r>
            <a:r>
              <a:rPr lang="hu-HU" dirty="0" smtClean="0"/>
              <a:t> </a:t>
            </a:r>
            <a:r>
              <a:rPr lang="hu-HU" dirty="0" err="1" smtClean="0"/>
              <a:t>neighbors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Network </a:t>
            </a:r>
            <a:r>
              <a:rPr lang="hu-HU" dirty="0" err="1" smtClean="0"/>
              <a:t>load</a:t>
            </a:r>
            <a:r>
              <a:rPr lang="hu-HU" dirty="0" smtClean="0"/>
              <a:t> is </a:t>
            </a:r>
            <a:r>
              <a:rPr lang="hu-HU" dirty="0" err="1" smtClean="0"/>
              <a:t>minimized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chosing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next</a:t>
            </a:r>
            <a:r>
              <a:rPr lang="hu-HU" dirty="0" smtClean="0"/>
              <a:t> </a:t>
            </a:r>
            <a:r>
              <a:rPr lang="hu-HU" dirty="0" err="1" smtClean="0"/>
              <a:t>hop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neighbor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has most </a:t>
            </a:r>
            <a:r>
              <a:rPr lang="hu-HU" dirty="0" err="1" smtClean="0"/>
              <a:t>neighbors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348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err="1"/>
              <a:t>Intelligent</a:t>
            </a:r>
            <a:r>
              <a:rPr lang="hu-HU" altLang="hu-HU" dirty="0"/>
              <a:t> </a:t>
            </a:r>
            <a:r>
              <a:rPr lang="hu-HU" altLang="hu-HU" dirty="0" err="1"/>
              <a:t>flooding</a:t>
            </a:r>
            <a:r>
              <a:rPr lang="hu-HU" altLang="hu-HU" dirty="0"/>
              <a:t> </a:t>
            </a:r>
            <a:r>
              <a:rPr lang="hu-HU" altLang="hu-HU" dirty="0" err="1"/>
              <a:t>through</a:t>
            </a:r>
            <a:r>
              <a:rPr lang="hu-HU" altLang="hu-HU" dirty="0"/>
              <a:t> </a:t>
            </a:r>
            <a:r>
              <a:rPr lang="hu-HU" altLang="hu-HU" dirty="0" err="1"/>
              <a:t>gossiping</a:t>
            </a:r>
            <a:endParaRPr lang="hu-HU" altLang="hu-HU" dirty="0" smtClean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u-HU" dirty="0" err="1" smtClean="0"/>
              <a:t>Messages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rebroadcast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dropped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i="1" dirty="0" smtClean="0"/>
              <a:t>p</a:t>
            </a:r>
            <a:endParaRPr lang="hu-HU" dirty="0" smtClean="0"/>
          </a:p>
          <a:p>
            <a:pPr lvl="1">
              <a:defRPr/>
            </a:pPr>
            <a:r>
              <a:rPr lang="hu-HU" b="1" dirty="0" err="1" smtClean="0">
                <a:solidFill>
                  <a:srgbClr val="C00000"/>
                </a:solidFill>
              </a:rPr>
              <a:t>Carefully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>
                <a:solidFill>
                  <a:srgbClr val="C00000"/>
                </a:solidFill>
              </a:rPr>
              <a:t>L</a:t>
            </a:r>
            <a:r>
              <a:rPr lang="hu-HU" b="1" dirty="0" err="1" smtClean="0">
                <a:solidFill>
                  <a:srgbClr val="C00000"/>
                </a:solidFill>
              </a:rPr>
              <a:t>ocalized</a:t>
            </a:r>
            <a:r>
              <a:rPr lang="hu-HU" b="1" dirty="0" smtClean="0">
                <a:solidFill>
                  <a:srgbClr val="C00000"/>
                </a:solidFill>
              </a:rPr>
              <a:t> Urban </a:t>
            </a:r>
            <a:r>
              <a:rPr lang="hu-HU" b="1" dirty="0" err="1" smtClean="0">
                <a:solidFill>
                  <a:srgbClr val="C00000"/>
                </a:solidFill>
              </a:rPr>
              <a:t>Dissemination</a:t>
            </a:r>
            <a:r>
              <a:rPr lang="hu-HU" b="1" dirty="0" smtClean="0">
                <a:solidFill>
                  <a:srgbClr val="C00000"/>
                </a:solidFill>
              </a:rPr>
              <a:t> (</a:t>
            </a:r>
            <a:r>
              <a:rPr lang="hu-HU" b="1" dirty="0" err="1" smtClean="0">
                <a:solidFill>
                  <a:srgbClr val="C00000"/>
                </a:solidFill>
              </a:rPr>
              <a:t>CLoUD</a:t>
            </a:r>
            <a:r>
              <a:rPr lang="hu-HU" b="1" dirty="0" smtClean="0">
                <a:solidFill>
                  <a:srgbClr val="C00000"/>
                </a:solidFill>
              </a:rPr>
              <a:t>)</a:t>
            </a:r>
            <a:endParaRPr lang="en-US" b="1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hu-HU" dirty="0" smtClean="0"/>
              <a:t>The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road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 </a:t>
            </a:r>
            <a:r>
              <a:rPr lang="hu-HU" dirty="0" err="1" smtClean="0"/>
              <a:t>depends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probability</a:t>
            </a:r>
            <a:r>
              <a:rPr lang="hu-HU" dirty="0" smtClean="0"/>
              <a:t> of </a:t>
            </a:r>
            <a:r>
              <a:rPr lang="hu-HU" dirty="0" err="1" smtClean="0"/>
              <a:t>cars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r>
              <a:rPr lang="hu-HU" dirty="0" smtClean="0"/>
              <a:t> </a:t>
            </a:r>
            <a:r>
              <a:rPr lang="hu-HU" dirty="0" err="1" smtClean="0"/>
              <a:t>heading</a:t>
            </a:r>
            <a:r>
              <a:rPr lang="hu-HU" dirty="0" smtClean="0"/>
              <a:t> </a:t>
            </a:r>
            <a:r>
              <a:rPr lang="hu-HU" dirty="0" err="1" smtClean="0"/>
              <a:t>towards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source</a:t>
            </a:r>
            <a:r>
              <a:rPr lang="hu-HU" dirty="0" smtClean="0"/>
              <a:t> 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flooding</a:t>
            </a:r>
            <a:r>
              <a:rPr lang="hu-HU" dirty="0" smtClean="0"/>
              <a:t> (</a:t>
            </a:r>
            <a:r>
              <a:rPr lang="hu-HU" dirty="0" err="1" smtClean="0"/>
              <a:t>where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danger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detected</a:t>
            </a:r>
            <a:r>
              <a:rPr lang="hu-HU" dirty="0" smtClean="0"/>
              <a:t>)</a:t>
            </a:r>
            <a:endParaRPr lang="en-US" dirty="0" smtClean="0"/>
          </a:p>
          <a:p>
            <a:pPr>
              <a:defRPr/>
            </a:pPr>
            <a:r>
              <a:rPr lang="hu-HU" dirty="0" err="1" smtClean="0"/>
              <a:t>Needs</a:t>
            </a:r>
            <a:r>
              <a:rPr lang="hu-HU" dirty="0" smtClean="0"/>
              <a:t> a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database</a:t>
            </a:r>
            <a:endParaRPr lang="en-US" dirty="0" smtClean="0"/>
          </a:p>
          <a:p>
            <a:pPr lvl="1">
              <a:defRPr/>
            </a:pPr>
            <a:r>
              <a:rPr lang="hu-HU" dirty="0" err="1" smtClean="0"/>
              <a:t>Turn</a:t>
            </a:r>
            <a:r>
              <a:rPr lang="hu-HU" dirty="0" smtClean="0"/>
              <a:t> </a:t>
            </a:r>
            <a:r>
              <a:rPr lang="hu-HU" dirty="0" err="1" smtClean="0"/>
              <a:t>probabilities</a:t>
            </a:r>
            <a:r>
              <a:rPr lang="hu-HU" dirty="0" smtClean="0"/>
              <a:t> at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intersection</a:t>
            </a:r>
            <a:endParaRPr lang="en-US" dirty="0" smtClean="0"/>
          </a:p>
          <a:p>
            <a:pPr lvl="1">
              <a:defRPr/>
            </a:pPr>
            <a:r>
              <a:rPr lang="hu-HU" dirty="0" smtClean="0"/>
              <a:t>Stop </a:t>
            </a:r>
            <a:r>
              <a:rPr lang="hu-HU" dirty="0" err="1" smtClean="0"/>
              <a:t>probability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segment</a:t>
            </a:r>
            <a:endParaRPr lang="hu-HU" dirty="0" smtClean="0"/>
          </a:p>
          <a:p>
            <a:pPr lvl="1">
              <a:defRPr/>
            </a:pPr>
            <a:r>
              <a:rPr lang="hu-HU" dirty="0" err="1" smtClean="0"/>
              <a:t>Average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density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periods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en-US" dirty="0" smtClean="0"/>
          </a:p>
          <a:p>
            <a:pPr>
              <a:defRPr/>
            </a:pPr>
            <a:r>
              <a:rPr lang="hu-HU" dirty="0" err="1" smtClean="0"/>
              <a:t>Increasing</a:t>
            </a:r>
            <a:r>
              <a:rPr lang="hu-HU" dirty="0" smtClean="0"/>
              <a:t> </a:t>
            </a:r>
            <a:r>
              <a:rPr lang="hu-HU" dirty="0" err="1" smtClean="0"/>
              <a:t>reliability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voting</a:t>
            </a:r>
            <a:r>
              <a:rPr lang="hu-HU" dirty="0" smtClean="0"/>
              <a:t> </a:t>
            </a:r>
            <a:r>
              <a:rPr lang="hu-HU" dirty="0" err="1" smtClean="0"/>
              <a:t>mechanism</a:t>
            </a:r>
            <a:endParaRPr lang="en-US" dirty="0" smtClean="0"/>
          </a:p>
          <a:p>
            <a:pPr lvl="1">
              <a:defRPr/>
            </a:pPr>
            <a:r>
              <a:rPr lang="hu-HU" dirty="0" smtClean="0"/>
              <a:t>The </a:t>
            </a:r>
            <a:r>
              <a:rPr lang="hu-HU" dirty="0" err="1" smtClean="0"/>
              <a:t>message</a:t>
            </a:r>
            <a:r>
              <a:rPr lang="hu-HU" dirty="0" smtClean="0"/>
              <a:t> is </a:t>
            </a:r>
            <a:r>
              <a:rPr lang="hu-HU" dirty="0" err="1" smtClean="0"/>
              <a:t>dropped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sufficent</a:t>
            </a:r>
            <a:r>
              <a:rPr lang="hu-HU" dirty="0" smtClean="0"/>
              <a:t> </a:t>
            </a:r>
            <a:r>
              <a:rPr lang="hu-HU" dirty="0" err="1" smtClean="0"/>
              <a:t>votes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drop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endParaRPr lang="en-US" dirty="0" smtClean="0"/>
          </a:p>
          <a:p>
            <a:pPr>
              <a:defRPr/>
            </a:pPr>
            <a:r>
              <a:rPr lang="en-US" dirty="0" err="1" smtClean="0"/>
              <a:t>Miklos</a:t>
            </a:r>
            <a:r>
              <a:rPr lang="en-US" dirty="0" smtClean="0"/>
              <a:t> Mate, Rolland Vida, „Reliable Gossiping in Urban Environments”, in Proceedings of 72nd IEEE Vehicular Technology Conference VTC-Fall, Ottawa, Canada, September 2010. </a:t>
            </a: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21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66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altLang="hu-HU" dirty="0" err="1" smtClean="0"/>
              <a:t>Intelligent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flooding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through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gossiping</a:t>
            </a:r>
            <a:endParaRPr lang="hu-HU" altLang="hu-HU" dirty="0" smtClean="0"/>
          </a:p>
        </p:txBody>
      </p:sp>
      <p:sp>
        <p:nvSpPr>
          <p:cNvPr id="4198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altLang="hu-HU" dirty="0" err="1" smtClean="0"/>
              <a:t>Simulation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results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for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CLoUD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protocol</a:t>
            </a:r>
            <a:endParaRPr lang="hu-HU" altLang="hu-HU" dirty="0" smtClean="0"/>
          </a:p>
          <a:p>
            <a:pPr lvl="1"/>
            <a:r>
              <a:rPr lang="hu-HU" altLang="hu-HU" dirty="0" smtClean="0"/>
              <a:t>Digital map of Budapest, </a:t>
            </a:r>
            <a:r>
              <a:rPr lang="hu-HU" altLang="hu-HU" dirty="0" err="1" smtClean="0"/>
              <a:t>warmer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colors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mean</a:t>
            </a:r>
            <a:r>
              <a:rPr lang="hu-HU" altLang="hu-HU" dirty="0" smtClean="0"/>
              <a:t> more </a:t>
            </a:r>
            <a:r>
              <a:rPr lang="hu-HU" altLang="hu-HU" dirty="0" err="1" smtClean="0"/>
              <a:t>messages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received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by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that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car</a:t>
            </a:r>
            <a:endParaRPr lang="hu-HU" altLang="hu-HU" dirty="0" smtClean="0"/>
          </a:p>
          <a:p>
            <a:pPr lvl="1"/>
            <a:r>
              <a:rPr lang="hu-HU" altLang="hu-HU" dirty="0" err="1" smtClean="0"/>
              <a:t>If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problem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occurs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on</a:t>
            </a:r>
            <a:r>
              <a:rPr lang="hu-HU" altLang="hu-HU" dirty="0" smtClean="0"/>
              <a:t> a main </a:t>
            </a:r>
            <a:r>
              <a:rPr lang="hu-HU" altLang="hu-HU" dirty="0" err="1" smtClean="0"/>
              <a:t>road</a:t>
            </a:r>
            <a:r>
              <a:rPr lang="hu-HU" altLang="hu-HU" dirty="0" smtClean="0"/>
              <a:t> (</a:t>
            </a:r>
            <a:r>
              <a:rPr lang="hu-HU" altLang="hu-HU" dirty="0" err="1" smtClean="0"/>
              <a:t>left</a:t>
            </a:r>
            <a:r>
              <a:rPr lang="hu-HU" altLang="hu-HU" dirty="0" smtClean="0"/>
              <a:t>),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message</a:t>
            </a:r>
            <a:r>
              <a:rPr lang="hu-HU" altLang="hu-HU" dirty="0" smtClean="0"/>
              <a:t> is </a:t>
            </a:r>
            <a:r>
              <a:rPr lang="hu-HU" altLang="hu-HU" dirty="0" err="1" smtClean="0"/>
              <a:t>spread</a:t>
            </a:r>
            <a:r>
              <a:rPr lang="hu-HU" altLang="hu-HU" dirty="0" smtClean="0"/>
              <a:t> more </a:t>
            </a:r>
            <a:r>
              <a:rPr lang="hu-HU" altLang="hu-HU" dirty="0" err="1" smtClean="0"/>
              <a:t>broadly</a:t>
            </a:r>
            <a:endParaRPr lang="hu-HU" altLang="hu-HU" dirty="0" smtClean="0"/>
          </a:p>
          <a:p>
            <a:pPr lvl="1"/>
            <a:r>
              <a:rPr lang="hu-HU" altLang="hu-HU" dirty="0" err="1" smtClean="0"/>
              <a:t>If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problem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occurs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on</a:t>
            </a:r>
            <a:r>
              <a:rPr lang="hu-HU" altLang="hu-HU" dirty="0" smtClean="0"/>
              <a:t> a </a:t>
            </a:r>
            <a:r>
              <a:rPr lang="hu-HU" altLang="hu-HU" dirty="0" err="1" smtClean="0"/>
              <a:t>side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road</a:t>
            </a:r>
            <a:r>
              <a:rPr lang="hu-HU" altLang="hu-HU" dirty="0" smtClean="0"/>
              <a:t> (right), </a:t>
            </a:r>
            <a:r>
              <a:rPr lang="hu-HU" altLang="hu-HU" dirty="0" err="1" smtClean="0"/>
              <a:t>the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flooding</a:t>
            </a:r>
            <a:r>
              <a:rPr lang="hu-HU" altLang="hu-HU" dirty="0" smtClean="0"/>
              <a:t> </a:t>
            </a:r>
            <a:r>
              <a:rPr lang="hu-HU" altLang="hu-HU" dirty="0" err="1" smtClean="0"/>
              <a:t>dies</a:t>
            </a:r>
            <a:r>
              <a:rPr lang="hu-HU" altLang="hu-HU" dirty="0" smtClean="0"/>
              <a:t> out </a:t>
            </a:r>
            <a:r>
              <a:rPr lang="hu-HU" altLang="hu-HU" dirty="0" err="1" smtClean="0"/>
              <a:t>fast</a:t>
            </a:r>
            <a:r>
              <a:rPr lang="hu-HU" altLang="hu-HU" dirty="0" smtClean="0"/>
              <a:t> </a:t>
            </a:r>
          </a:p>
        </p:txBody>
      </p:sp>
      <p:pic>
        <p:nvPicPr>
          <p:cNvPr id="419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30" y="2683823"/>
            <a:ext cx="2829900" cy="3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71" y="2683823"/>
            <a:ext cx="2786203" cy="3941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615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VANET </a:t>
            </a:r>
            <a:r>
              <a:rPr lang="hu-HU" dirty="0" err="1" smtClean="0"/>
              <a:t>Multicast</a:t>
            </a:r>
            <a:r>
              <a:rPr lang="hu-HU" dirty="0" smtClean="0"/>
              <a:t> </a:t>
            </a:r>
            <a:r>
              <a:rPr lang="hu-HU" dirty="0" err="1" smtClean="0"/>
              <a:t>protocols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There</a:t>
            </a:r>
            <a:r>
              <a:rPr lang="hu-HU" dirty="0" smtClean="0"/>
              <a:t> is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area</a:t>
            </a:r>
            <a:r>
              <a:rPr lang="hu-HU" dirty="0" smtClean="0"/>
              <a:t>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which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cars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b="1" dirty="0" err="1">
                <a:solidFill>
                  <a:srgbClr val="0070C0"/>
                </a:solidFill>
              </a:rPr>
              <a:t>Zone</a:t>
            </a:r>
            <a:r>
              <a:rPr lang="hu-HU" b="1" dirty="0">
                <a:solidFill>
                  <a:srgbClr val="0070C0"/>
                </a:solidFill>
              </a:rPr>
              <a:t> of </a:t>
            </a:r>
            <a:r>
              <a:rPr lang="hu-HU" b="1" dirty="0" err="1">
                <a:solidFill>
                  <a:srgbClr val="0070C0"/>
                </a:solidFill>
              </a:rPr>
              <a:t>Relevance</a:t>
            </a:r>
            <a:r>
              <a:rPr lang="hu-HU" dirty="0"/>
              <a:t>) 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multicast</a:t>
            </a:r>
            <a:r>
              <a:rPr lang="hu-HU" dirty="0" smtClean="0"/>
              <a:t> </a:t>
            </a:r>
            <a:r>
              <a:rPr lang="hu-HU" dirty="0" err="1" smtClean="0"/>
              <a:t>group</a:t>
            </a:r>
            <a:r>
              <a:rPr lang="hu-HU" dirty="0" smtClean="0"/>
              <a:t> is </a:t>
            </a:r>
            <a:r>
              <a:rPr lang="hu-HU" dirty="0" err="1" smtClean="0"/>
              <a:t>implicitely</a:t>
            </a:r>
            <a:r>
              <a:rPr lang="hu-HU" dirty="0" smtClean="0"/>
              <a:t> </a:t>
            </a:r>
            <a:r>
              <a:rPr lang="hu-HU" dirty="0" err="1" smtClean="0"/>
              <a:t>defined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cars</a:t>
            </a:r>
            <a:endParaRPr lang="hu-HU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source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necessarily</a:t>
            </a:r>
            <a:r>
              <a:rPr lang="hu-HU" dirty="0" smtClean="0"/>
              <a:t> </a:t>
            </a:r>
            <a:r>
              <a:rPr lang="hu-HU" dirty="0" err="1" smtClean="0"/>
              <a:t>inside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packet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delivered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ZOR, </a:t>
            </a:r>
            <a:r>
              <a:rPr lang="hu-HU" dirty="0" err="1" smtClean="0"/>
              <a:t>through</a:t>
            </a:r>
            <a:r>
              <a:rPr lang="hu-HU" dirty="0" smtClean="0"/>
              <a:t> </a:t>
            </a:r>
            <a:r>
              <a:rPr lang="hu-HU" dirty="0" err="1" smtClean="0"/>
              <a:t>unicast</a:t>
            </a:r>
            <a:r>
              <a:rPr lang="hu-HU" dirty="0" smtClean="0"/>
              <a:t> </a:t>
            </a:r>
            <a:r>
              <a:rPr lang="hu-HU" dirty="0" err="1" smtClean="0"/>
              <a:t>routing</a:t>
            </a:r>
            <a:r>
              <a:rPr lang="hu-HU" dirty="0" smtClean="0"/>
              <a:t>, and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flood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ZOR</a:t>
            </a:r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.,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traffic</a:t>
            </a:r>
            <a:r>
              <a:rPr lang="hu-HU" dirty="0" smtClean="0"/>
              <a:t> </a:t>
            </a:r>
            <a:r>
              <a:rPr lang="hu-HU" dirty="0" err="1" smtClean="0"/>
              <a:t>jam</a:t>
            </a:r>
            <a:r>
              <a:rPr lang="hu-HU" dirty="0" smtClean="0"/>
              <a:t> is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interesting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already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jam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alert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be </a:t>
            </a:r>
            <a:r>
              <a:rPr lang="hu-HU" dirty="0" err="1" smtClean="0"/>
              <a:t>sent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those</a:t>
            </a:r>
            <a:r>
              <a:rPr lang="hu-HU" dirty="0" smtClean="0"/>
              <a:t>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still</a:t>
            </a:r>
            <a:r>
              <a:rPr lang="hu-HU" dirty="0" smtClean="0"/>
              <a:t> 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23</a:t>
            </a:fld>
            <a:endParaRPr lang="hu-HU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59" y="3454771"/>
            <a:ext cx="269557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927" y="3454771"/>
            <a:ext cx="2735262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908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Mobicast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Mobile </a:t>
            </a:r>
            <a:r>
              <a:rPr lang="hu-HU" b="1" dirty="0" err="1"/>
              <a:t>Just-in-time</a:t>
            </a:r>
            <a:r>
              <a:rPr lang="hu-HU" b="1" dirty="0"/>
              <a:t> </a:t>
            </a:r>
            <a:r>
              <a:rPr lang="hu-HU" b="1" dirty="0" err="1" smtClean="0"/>
              <a:t>Multicasting</a:t>
            </a:r>
            <a:endParaRPr lang="hu-HU" b="1" dirty="0" smtClean="0"/>
          </a:p>
          <a:p>
            <a:r>
              <a:rPr lang="hu-HU" dirty="0" smtClean="0"/>
              <a:t>The </a:t>
            </a:r>
            <a:r>
              <a:rPr lang="hu-HU" dirty="0" err="1" smtClean="0"/>
              <a:t>Zone</a:t>
            </a:r>
            <a:r>
              <a:rPr lang="hu-HU" dirty="0" smtClean="0"/>
              <a:t> of </a:t>
            </a:r>
            <a:r>
              <a:rPr lang="hu-HU" dirty="0" err="1" smtClean="0"/>
              <a:t>Relevance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b="1" dirty="0" err="1" smtClean="0"/>
              <a:t>Delivery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moves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</a:t>
            </a:r>
            <a:r>
              <a:rPr lang="hu-HU" dirty="0" err="1" smtClean="0"/>
              <a:t>given</a:t>
            </a:r>
            <a:r>
              <a:rPr lang="hu-HU" dirty="0" smtClean="0"/>
              <a:t> </a:t>
            </a:r>
            <a:r>
              <a:rPr lang="hu-HU" dirty="0" err="1" smtClean="0"/>
              <a:t>speed</a:t>
            </a:r>
            <a:endParaRPr lang="hu-HU" dirty="0" smtClean="0"/>
          </a:p>
          <a:p>
            <a:pPr lvl="1"/>
            <a:r>
              <a:rPr lang="hu-HU" dirty="0" err="1" smtClean="0"/>
              <a:t>E.g</a:t>
            </a:r>
            <a:r>
              <a:rPr lang="hu-HU" dirty="0" smtClean="0"/>
              <a:t>., </a:t>
            </a:r>
            <a:r>
              <a:rPr lang="hu-HU" dirty="0" err="1" smtClean="0"/>
              <a:t>give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ambulance</a:t>
            </a:r>
            <a:endParaRPr lang="hu-HU" dirty="0" smtClean="0"/>
          </a:p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ensure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within</a:t>
            </a:r>
            <a:r>
              <a:rPr lang="hu-HU" dirty="0" smtClean="0"/>
              <a:t> </a:t>
            </a:r>
            <a:r>
              <a:rPr lang="hu-HU" dirty="0" err="1" smtClean="0"/>
              <a:t>some</a:t>
            </a:r>
            <a:r>
              <a:rPr lang="hu-HU" dirty="0" smtClean="0"/>
              <a:t> </a:t>
            </a:r>
            <a:r>
              <a:rPr lang="hu-HU" dirty="0" err="1" smtClean="0"/>
              <a:t>space-time</a:t>
            </a:r>
            <a:r>
              <a:rPr lang="hu-HU" dirty="0" smtClean="0"/>
              <a:t> </a:t>
            </a:r>
            <a:r>
              <a:rPr lang="hu-HU" dirty="0" err="1" smtClean="0"/>
              <a:t>coordinates</a:t>
            </a:r>
            <a:r>
              <a:rPr lang="hu-HU" dirty="0" smtClean="0"/>
              <a:t>,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car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enters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Delivery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should</a:t>
            </a:r>
            <a:r>
              <a:rPr lang="hu-HU" dirty="0" smtClean="0"/>
              <a:t> </a:t>
            </a:r>
            <a:r>
              <a:rPr lang="hu-HU" dirty="0" err="1" smtClean="0"/>
              <a:t>receive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 </a:t>
            </a:r>
            <a:r>
              <a:rPr lang="hu-HU" dirty="0" err="1" smtClean="0"/>
              <a:t>before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enters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,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entering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24</a:t>
            </a:fld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503" y="2917975"/>
            <a:ext cx="5051219" cy="345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25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Mobicast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 err="1" smtClean="0"/>
              <a:t>Forwarding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endParaRPr lang="hu-HU" b="1" dirty="0" smtClean="0"/>
          </a:p>
          <a:p>
            <a:pPr lvl="1"/>
            <a:r>
              <a:rPr lang="hu-HU" dirty="0" err="1" smtClean="0"/>
              <a:t>Preceeds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Delivery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 smtClean="0"/>
          </a:p>
          <a:p>
            <a:pPr lvl="1"/>
            <a:r>
              <a:rPr lang="hu-HU" dirty="0" err="1" smtClean="0"/>
              <a:t>Nodes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r>
              <a:rPr lang="hu-HU" dirty="0" smtClean="0"/>
              <a:t> </a:t>
            </a:r>
            <a:r>
              <a:rPr lang="hu-HU" dirty="0" err="1" smtClean="0"/>
              <a:t>rebroadcast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endParaRPr lang="hu-HU" dirty="0" smtClean="0"/>
          </a:p>
          <a:p>
            <a:r>
              <a:rPr lang="hu-HU" b="1" dirty="0" err="1" smtClean="0"/>
              <a:t>Hold&amp;Forward</a:t>
            </a:r>
            <a:r>
              <a:rPr lang="hu-HU" b="1" dirty="0" smtClean="0"/>
              <a:t> </a:t>
            </a:r>
            <a:r>
              <a:rPr lang="hu-HU" b="1" dirty="0" err="1" smtClean="0"/>
              <a:t>Zone</a:t>
            </a:r>
            <a:endParaRPr lang="hu-HU" b="1" dirty="0" smtClean="0"/>
          </a:p>
          <a:p>
            <a:pPr lvl="1"/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store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message</a:t>
            </a:r>
            <a:r>
              <a:rPr lang="hu-HU" dirty="0" smtClean="0"/>
              <a:t>, and </a:t>
            </a:r>
            <a:r>
              <a:rPr lang="hu-HU" dirty="0" err="1" smtClean="0"/>
              <a:t>retransmit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when</a:t>
            </a:r>
            <a:r>
              <a:rPr lang="hu-HU" dirty="0" smtClean="0"/>
              <a:t> entering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Forwarding</a:t>
            </a:r>
            <a:r>
              <a:rPr lang="hu-HU" dirty="0" smtClean="0"/>
              <a:t> </a:t>
            </a:r>
            <a:r>
              <a:rPr lang="hu-HU" dirty="0" err="1" smtClean="0"/>
              <a:t>Zone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25</a:t>
            </a:fld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346" y="2930316"/>
            <a:ext cx="5262006" cy="392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0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LAR Expected Zone, Request Zone </a:t>
            </a:r>
          </a:p>
        </p:txBody>
      </p:sp>
      <p:sp>
        <p:nvSpPr>
          <p:cNvPr id="22531" name="Tartalom helye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2400" b="1" noProof="0" dirty="0" smtClean="0">
                <a:solidFill>
                  <a:srgbClr val="000000"/>
                </a:solidFill>
              </a:rPr>
              <a:t>X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= the last known position of the destination </a:t>
            </a:r>
            <a:r>
              <a:rPr lang="en-US" altLang="hu-HU" sz="2400" b="1" noProof="0" dirty="0" smtClean="0">
                <a:solidFill>
                  <a:srgbClr val="000000"/>
                </a:solidFill>
              </a:rPr>
              <a:t>D, 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at time t</a:t>
            </a:r>
            <a:r>
              <a:rPr lang="en-US" altLang="hu-HU" sz="2400" baseline="-25000" noProof="0" dirty="0" smtClean="0">
                <a:solidFill>
                  <a:srgbClr val="000000"/>
                </a:solidFill>
              </a:rPr>
              <a:t>0</a:t>
            </a:r>
            <a:endParaRPr lang="en-US" altLang="hu-HU" sz="2400" noProof="0" dirty="0" smtClean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2400" b="1" noProof="0" dirty="0" smtClean="0">
                <a:solidFill>
                  <a:srgbClr val="000000"/>
                </a:solidFill>
              </a:rPr>
              <a:t>Y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= the current position of the destination node </a:t>
            </a:r>
            <a:r>
              <a:rPr lang="en-US" altLang="hu-HU" sz="2400" b="1" noProof="0" dirty="0" smtClean="0">
                <a:solidFill>
                  <a:srgbClr val="000000"/>
                </a:solidFill>
              </a:rPr>
              <a:t>D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at time t</a:t>
            </a:r>
            <a:r>
              <a:rPr lang="en-US" altLang="hu-HU" sz="2400" baseline="-25000" noProof="0" dirty="0" smtClean="0">
                <a:solidFill>
                  <a:srgbClr val="000000"/>
                </a:solidFill>
              </a:rPr>
              <a:t>1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(S is not aware of it)</a:t>
            </a:r>
          </a:p>
          <a:p>
            <a:pPr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2400" b="1" noProof="0" dirty="0" smtClean="0">
                <a:solidFill>
                  <a:srgbClr val="000000"/>
                </a:solidFill>
              </a:rPr>
              <a:t>r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= (t</a:t>
            </a:r>
            <a:r>
              <a:rPr lang="en-US" altLang="hu-HU" sz="2400" baseline="-25000" noProof="0" dirty="0" smtClean="0">
                <a:solidFill>
                  <a:srgbClr val="000000"/>
                </a:solidFill>
              </a:rPr>
              <a:t>1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 - t</a:t>
            </a:r>
            <a:r>
              <a:rPr lang="en-US" altLang="hu-HU" sz="2400" baseline="-25000" noProof="0" dirty="0" smtClean="0">
                <a:solidFill>
                  <a:srgbClr val="000000"/>
                </a:solidFill>
              </a:rPr>
              <a:t>0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) * [estimated speed of </a:t>
            </a:r>
            <a:r>
              <a:rPr lang="en-US" altLang="hu-HU" sz="2400" b="1" noProof="0" dirty="0" smtClean="0">
                <a:solidFill>
                  <a:srgbClr val="000000"/>
                </a:solidFill>
              </a:rPr>
              <a:t>D</a:t>
            </a:r>
            <a:r>
              <a:rPr lang="en-US" altLang="hu-HU" sz="2400" noProof="0" dirty="0" smtClean="0">
                <a:solidFill>
                  <a:srgbClr val="000000"/>
                </a:solidFill>
              </a:rPr>
              <a:t>]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altLang="hu-HU" sz="1800" noProof="0" dirty="0" smtClean="0"/>
          </a:p>
        </p:txBody>
      </p:sp>
      <p:grpSp>
        <p:nvGrpSpPr>
          <p:cNvPr id="22533" name="Csoportba foglalás 23"/>
          <p:cNvGrpSpPr>
            <a:grpSpLocks/>
          </p:cNvGrpSpPr>
          <p:nvPr/>
        </p:nvGrpSpPr>
        <p:grpSpPr bwMode="auto">
          <a:xfrm>
            <a:off x="2446317" y="3671889"/>
            <a:ext cx="2999868" cy="2122518"/>
            <a:chOff x="4353763" y="3472367"/>
            <a:chExt cx="3937748" cy="2813244"/>
          </a:xfrm>
        </p:grpSpPr>
        <p:sp>
          <p:nvSpPr>
            <p:cNvPr id="22547" name="Oval 2"/>
            <p:cNvSpPr>
              <a:spLocks noChangeArrowheads="1"/>
            </p:cNvSpPr>
            <p:nvPr/>
          </p:nvSpPr>
          <p:spPr bwMode="auto">
            <a:xfrm>
              <a:off x="5929312" y="3472367"/>
              <a:ext cx="2362199" cy="2285999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2548" name="Text Box 3"/>
            <p:cNvSpPr txBox="1">
              <a:spLocks noChangeArrowheads="1"/>
            </p:cNvSpPr>
            <p:nvPr/>
          </p:nvSpPr>
          <p:spPr bwMode="auto">
            <a:xfrm>
              <a:off x="6922978" y="4274439"/>
              <a:ext cx="374869" cy="53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2549" name="Text Box 4"/>
            <p:cNvSpPr txBox="1">
              <a:spLocks noChangeArrowheads="1"/>
            </p:cNvSpPr>
            <p:nvPr/>
          </p:nvSpPr>
          <p:spPr bwMode="auto">
            <a:xfrm>
              <a:off x="7459564" y="4960240"/>
              <a:ext cx="368498" cy="53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22550" name="Line 5"/>
            <p:cNvSpPr>
              <a:spLocks noChangeShapeType="1"/>
            </p:cNvSpPr>
            <p:nvPr/>
          </p:nvSpPr>
          <p:spPr bwMode="auto">
            <a:xfrm flipH="1">
              <a:off x="6094413" y="4572000"/>
              <a:ext cx="917575" cy="53340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551" name="Text Box 6"/>
            <p:cNvSpPr txBox="1">
              <a:spLocks noChangeArrowheads="1"/>
            </p:cNvSpPr>
            <p:nvPr/>
          </p:nvSpPr>
          <p:spPr bwMode="auto">
            <a:xfrm>
              <a:off x="6246811" y="4458590"/>
              <a:ext cx="307980" cy="53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2552" name="Text Box 8"/>
            <p:cNvSpPr txBox="1">
              <a:spLocks noChangeArrowheads="1"/>
            </p:cNvSpPr>
            <p:nvPr/>
          </p:nvSpPr>
          <p:spPr bwMode="auto">
            <a:xfrm>
              <a:off x="4353763" y="5752403"/>
              <a:ext cx="2274800" cy="533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Expected Zone</a:t>
              </a:r>
            </a:p>
          </p:txBody>
        </p:sp>
      </p:grpSp>
      <p:grpSp>
        <p:nvGrpSpPr>
          <p:cNvPr id="22534" name="Csoportba foglalás 10"/>
          <p:cNvGrpSpPr>
            <a:grpSpLocks/>
          </p:cNvGrpSpPr>
          <p:nvPr/>
        </p:nvGrpSpPr>
        <p:grpSpPr bwMode="auto">
          <a:xfrm>
            <a:off x="7192994" y="3810000"/>
            <a:ext cx="4491005" cy="2133600"/>
            <a:chOff x="1295400" y="3276600"/>
            <a:chExt cx="6096000" cy="2971800"/>
          </a:xfrm>
        </p:grpSpPr>
        <p:sp>
          <p:nvSpPr>
            <p:cNvPr id="22535" name="Oval 2"/>
            <p:cNvSpPr>
              <a:spLocks noChangeArrowheads="1"/>
            </p:cNvSpPr>
            <p:nvPr/>
          </p:nvSpPr>
          <p:spPr bwMode="auto">
            <a:xfrm>
              <a:off x="5029200" y="3352800"/>
              <a:ext cx="2362200" cy="228600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2536" name="Text Box 3"/>
            <p:cNvSpPr txBox="1">
              <a:spLocks noChangeArrowheads="1"/>
            </p:cNvSpPr>
            <p:nvPr/>
          </p:nvSpPr>
          <p:spPr bwMode="auto">
            <a:xfrm>
              <a:off x="5982434" y="4184677"/>
              <a:ext cx="427160" cy="56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X</a:t>
              </a:r>
            </a:p>
          </p:txBody>
        </p:sp>
        <p:sp>
          <p:nvSpPr>
            <p:cNvPr id="22537" name="Text Box 4"/>
            <p:cNvSpPr txBox="1">
              <a:spLocks noChangeArrowheads="1"/>
            </p:cNvSpPr>
            <p:nvPr/>
          </p:nvSpPr>
          <p:spPr bwMode="auto">
            <a:xfrm>
              <a:off x="6519463" y="4870477"/>
              <a:ext cx="419902" cy="56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Y</a:t>
              </a:r>
            </a:p>
          </p:txBody>
        </p:sp>
        <p:sp>
          <p:nvSpPr>
            <p:cNvPr id="22538" name="Line 5"/>
            <p:cNvSpPr>
              <a:spLocks noChangeShapeType="1"/>
            </p:cNvSpPr>
            <p:nvPr/>
          </p:nvSpPr>
          <p:spPr bwMode="auto">
            <a:xfrm flipH="1">
              <a:off x="5180013" y="4495800"/>
              <a:ext cx="917575" cy="533400"/>
            </a:xfrm>
            <a:prstGeom prst="line">
              <a:avLst/>
            </a:prstGeom>
            <a:noFill/>
            <a:ln w="38160">
              <a:solidFill>
                <a:srgbClr val="FF0000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539" name="Text Box 6"/>
            <p:cNvSpPr txBox="1">
              <a:spLocks noChangeArrowheads="1"/>
            </p:cNvSpPr>
            <p:nvPr/>
          </p:nvSpPr>
          <p:spPr bwMode="auto">
            <a:xfrm>
              <a:off x="5310928" y="4367241"/>
              <a:ext cx="350942" cy="56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r</a:t>
              </a:r>
            </a:p>
          </p:txBody>
        </p:sp>
        <p:sp>
          <p:nvSpPr>
            <p:cNvPr id="22540" name="Oval 7"/>
            <p:cNvSpPr>
              <a:spLocks noChangeArrowheads="1"/>
            </p:cNvSpPr>
            <p:nvPr/>
          </p:nvSpPr>
          <p:spPr bwMode="auto">
            <a:xfrm>
              <a:off x="2286000" y="5562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22541" name="Rectangle 8"/>
            <p:cNvSpPr>
              <a:spLocks noChangeArrowheads="1"/>
            </p:cNvSpPr>
            <p:nvPr/>
          </p:nvSpPr>
          <p:spPr bwMode="auto">
            <a:xfrm>
              <a:off x="2057400" y="3276600"/>
              <a:ext cx="5334000" cy="2971800"/>
            </a:xfrm>
            <a:prstGeom prst="rect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2542" name="Text Box 9"/>
            <p:cNvSpPr txBox="1">
              <a:spLocks noChangeArrowheads="1"/>
            </p:cNvSpPr>
            <p:nvPr/>
          </p:nvSpPr>
          <p:spPr bwMode="auto">
            <a:xfrm>
              <a:off x="2307243" y="3346477"/>
              <a:ext cx="2432426" cy="560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Request Zone</a:t>
              </a:r>
            </a:p>
          </p:txBody>
        </p:sp>
        <p:sp>
          <p:nvSpPr>
            <p:cNvPr id="22543" name="Oval 12"/>
            <p:cNvSpPr>
              <a:spLocks noChangeArrowheads="1"/>
            </p:cNvSpPr>
            <p:nvPr/>
          </p:nvSpPr>
          <p:spPr bwMode="auto">
            <a:xfrm>
              <a:off x="2590800" y="4800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22544" name="Oval 13"/>
            <p:cNvSpPr>
              <a:spLocks noChangeArrowheads="1"/>
            </p:cNvSpPr>
            <p:nvPr/>
          </p:nvSpPr>
          <p:spPr bwMode="auto">
            <a:xfrm>
              <a:off x="1295400" y="49530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2545" name="Line 14"/>
            <p:cNvSpPr>
              <a:spLocks noChangeShapeType="1"/>
            </p:cNvSpPr>
            <p:nvPr/>
          </p:nvSpPr>
          <p:spPr bwMode="auto">
            <a:xfrm>
              <a:off x="1828800" y="5410200"/>
              <a:ext cx="457200" cy="3048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546" name="Line 15"/>
            <p:cNvSpPr>
              <a:spLocks noChangeShapeType="1"/>
            </p:cNvSpPr>
            <p:nvPr/>
          </p:nvSpPr>
          <p:spPr bwMode="auto">
            <a:xfrm flipH="1">
              <a:off x="2741613" y="5410200"/>
              <a:ext cx="79375" cy="15240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072181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LAR Request Zone (2)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sz="2400" noProof="0" dirty="0" smtClean="0"/>
              <a:t>RREQ messages forwarded only inside the Request Zone</a:t>
            </a:r>
          </a:p>
          <a:p>
            <a:pPr lvl="1"/>
            <a:r>
              <a:rPr lang="en-US" altLang="hu-HU" sz="2000" noProof="0" dirty="0" smtClean="0"/>
              <a:t>The Request Zone </a:t>
            </a:r>
            <a:r>
              <a:rPr lang="en-US" altLang="hu-HU" sz="2000" b="1" noProof="0" dirty="0" smtClean="0">
                <a:solidFill>
                  <a:srgbClr val="A50021"/>
                </a:solidFill>
              </a:rPr>
              <a:t>might be</a:t>
            </a:r>
            <a:r>
              <a:rPr lang="en-US" altLang="hu-HU" sz="2000" noProof="0" dirty="0" smtClean="0"/>
              <a:t> the smallest rectangle including the source and the Expected Zone</a:t>
            </a:r>
          </a:p>
          <a:p>
            <a:pPr lvl="1"/>
            <a:r>
              <a:rPr lang="en-US" altLang="hu-HU" sz="2000" noProof="0" dirty="0" smtClean="0"/>
              <a:t>E.g., in the example, B forwards the RREQ, but A does not </a:t>
            </a:r>
          </a:p>
          <a:p>
            <a:pPr lvl="1"/>
            <a:endParaRPr lang="en-US" altLang="hu-HU" sz="2000" noProof="0" dirty="0" smtClean="0"/>
          </a:p>
          <a:p>
            <a:r>
              <a:rPr lang="en-US" altLang="hu-HU" sz="2400" noProof="0" dirty="0" smtClean="0"/>
              <a:t>The Request Zone explicitly defines whether the RREQ message should be dropped or not</a:t>
            </a:r>
          </a:p>
          <a:p>
            <a:endParaRPr lang="en-US" altLang="hu-HU" sz="2400" noProof="0" dirty="0" smtClean="0"/>
          </a:p>
          <a:p>
            <a:r>
              <a:rPr lang="en-US" altLang="hu-HU" sz="2400" noProof="0" dirty="0" smtClean="0"/>
              <a:t>Each node knows its own position, knows if it is inside the Request Zone or not</a:t>
            </a:r>
            <a:endParaRPr lang="en-US" altLang="hu-HU" sz="1800" noProof="0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4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86205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LAR Request Zone (3)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hu-HU" sz="2400" noProof="0" dirty="0" smtClean="0"/>
              <a:t>If the source did not estimate well the position of the destination, the Request Zone might not contain it</a:t>
            </a:r>
            <a:br>
              <a:rPr lang="en-US" altLang="hu-HU" sz="2400" noProof="0" dirty="0" smtClean="0"/>
            </a:br>
            <a:r>
              <a:rPr lang="en-US" altLang="hu-HU" sz="2400" noProof="0" dirty="0" smtClean="0">
                <a:sym typeface="Wingdings" pitchFamily="2" charset="2"/>
              </a:rPr>
              <a:t></a:t>
            </a:r>
            <a:r>
              <a:rPr lang="en-US" altLang="hu-HU" sz="2400" noProof="0" dirty="0" smtClean="0"/>
              <a:t> the route discovery will fail</a:t>
            </a:r>
            <a:r>
              <a:rPr lang="en-US" altLang="hu-HU" sz="2400" i="1" noProof="0" dirty="0" smtClean="0"/>
              <a:t>!</a:t>
            </a:r>
          </a:p>
          <a:p>
            <a:endParaRPr lang="en-US" altLang="hu-HU" sz="2400" i="1" noProof="0" dirty="0" smtClean="0"/>
          </a:p>
          <a:p>
            <a:r>
              <a:rPr lang="en-US" altLang="hu-HU" sz="2400" noProof="0" dirty="0" smtClean="0"/>
              <a:t>After a timeout, the source starts a new search…</a:t>
            </a:r>
          </a:p>
          <a:p>
            <a:pPr lvl="1"/>
            <a:r>
              <a:rPr lang="en-US" altLang="hu-HU" sz="2000" noProof="0" dirty="0" smtClean="0"/>
              <a:t>Increases the size of the Request Zone;</a:t>
            </a:r>
          </a:p>
          <a:p>
            <a:pPr lvl="1"/>
            <a:r>
              <a:rPr lang="en-US" altLang="hu-HU" sz="2000" noProof="0" dirty="0" smtClean="0"/>
              <a:t>If needed, the entire network is included in the Request Zone</a:t>
            </a:r>
          </a:p>
          <a:p>
            <a:pPr lvl="1"/>
            <a:endParaRPr lang="en-US" altLang="hu-HU" sz="2000" noProof="0" dirty="0" smtClean="0"/>
          </a:p>
          <a:p>
            <a:r>
              <a:rPr lang="en-US" altLang="hu-HU" sz="2400" noProof="0" dirty="0" smtClean="0"/>
              <a:t>The following steps of LAR are similar to </a:t>
            </a:r>
            <a:r>
              <a:rPr lang="en-US" altLang="hu-HU" sz="2400" b="1" noProof="0" dirty="0" smtClean="0">
                <a:solidFill>
                  <a:srgbClr val="C00000"/>
                </a:solidFill>
              </a:rPr>
              <a:t>DSR</a:t>
            </a:r>
            <a:endParaRPr lang="en-US" altLang="hu-HU" sz="1800" noProof="0" dirty="0" smtClean="0"/>
          </a:p>
          <a:p>
            <a:pPr lvl="1"/>
            <a:r>
              <a:rPr lang="en-US" altLang="hu-HU" noProof="0" dirty="0" smtClean="0"/>
              <a:t>In the RREQ message we include </a:t>
            </a:r>
            <a:r>
              <a:rPr lang="en-US" altLang="hu-HU" noProof="0" dirty="0" err="1" smtClean="0"/>
              <a:t>th</a:t>
            </a:r>
            <a:r>
              <a:rPr lang="hu-HU" altLang="hu-HU" noProof="0" dirty="0" smtClean="0"/>
              <a:t>e</a:t>
            </a:r>
            <a:r>
              <a:rPr lang="en-US" altLang="hu-HU" noProof="0" dirty="0" smtClean="0"/>
              <a:t> path, step by step</a:t>
            </a:r>
          </a:p>
          <a:p>
            <a:pPr lvl="1"/>
            <a:r>
              <a:rPr lang="en-US" altLang="hu-HU" noProof="0" dirty="0" smtClean="0"/>
              <a:t>The destination send</a:t>
            </a:r>
            <a:r>
              <a:rPr lang="hu-HU" altLang="hu-HU" noProof="0" dirty="0" smtClean="0"/>
              <a:t>s</a:t>
            </a:r>
            <a:r>
              <a:rPr lang="en-US" altLang="hu-HU" noProof="0" dirty="0" smtClean="0"/>
              <a:t> back a RREP, following this path</a:t>
            </a:r>
          </a:p>
          <a:p>
            <a:pPr lvl="1"/>
            <a:r>
              <a:rPr lang="en-US" altLang="hu-HU" noProof="0" dirty="0" smtClean="0"/>
              <a:t>The path is then included in the header of the data packet</a:t>
            </a:r>
          </a:p>
          <a:p>
            <a:pPr lvl="1"/>
            <a:r>
              <a:rPr lang="en-US" altLang="hu-HU" noProof="0" dirty="0" smtClean="0"/>
              <a:t>Routes have to be refreshed from time to time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4727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LAR versions</a:t>
            </a:r>
            <a:r>
              <a:rPr lang="en-US" altLang="hu-HU" noProof="0" dirty="0" smtClean="0">
                <a:solidFill>
                  <a:srgbClr val="000000"/>
                </a:solidFill>
              </a:rPr>
              <a:t>: Adapt</a:t>
            </a:r>
            <a:r>
              <a:rPr lang="hu-HU" altLang="hu-HU" noProof="0" dirty="0" err="1" smtClean="0">
                <a:solidFill>
                  <a:srgbClr val="000000"/>
                </a:solidFill>
              </a:rPr>
              <a:t>ive</a:t>
            </a:r>
            <a:r>
              <a:rPr lang="en-US" altLang="hu-HU" noProof="0" dirty="0" smtClean="0">
                <a:solidFill>
                  <a:srgbClr val="000000"/>
                </a:solidFill>
              </a:rPr>
              <a:t> Request Zone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idx="1"/>
          </p:nvPr>
        </p:nvSpPr>
        <p:spPr>
          <a:xfrm>
            <a:off x="381024" y="1365661"/>
            <a:ext cx="11482425" cy="4924019"/>
          </a:xfrm>
        </p:spPr>
        <p:txBody>
          <a:bodyPr>
            <a:normAutofit/>
          </a:bodyPr>
          <a:lstStyle/>
          <a:p>
            <a:r>
              <a:rPr lang="en-US" altLang="hu-HU" sz="2400" noProof="0" dirty="0" smtClean="0"/>
              <a:t>The Request Zone stored in the RREQ can be modified by each internal node, if</a:t>
            </a:r>
          </a:p>
          <a:p>
            <a:pPr lvl="1"/>
            <a:r>
              <a:rPr lang="en-US" altLang="hu-HU" sz="2200" noProof="0" dirty="0" smtClean="0"/>
              <a:t>It has fresher information about the destination</a:t>
            </a:r>
            <a:endParaRPr lang="en-US" altLang="hu-HU" sz="1800" noProof="0" dirty="0" smtClean="0"/>
          </a:p>
          <a:p>
            <a:pPr lvl="1"/>
            <a:r>
              <a:rPr lang="en-US" altLang="hu-HU" sz="2000" b="1" noProof="0" dirty="0" smtClean="0"/>
              <a:t>AND</a:t>
            </a:r>
            <a:r>
              <a:rPr lang="en-US" altLang="hu-HU" sz="2000" noProof="0" dirty="0" smtClean="0"/>
              <a:t> the resulting Request Zone is included in the original one</a:t>
            </a:r>
          </a:p>
        </p:txBody>
      </p:sp>
      <p:sp>
        <p:nvSpPr>
          <p:cNvPr id="25605" name="Oval 3"/>
          <p:cNvSpPr>
            <a:spLocks noChangeArrowheads="1"/>
          </p:cNvSpPr>
          <p:nvPr/>
        </p:nvSpPr>
        <p:spPr bwMode="auto">
          <a:xfrm>
            <a:off x="2540000" y="4724400"/>
            <a:ext cx="812800" cy="609600"/>
          </a:xfrm>
          <a:prstGeom prst="ellipse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hu-HU" sz="2000" b="1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5606" name="Oval 4"/>
          <p:cNvSpPr>
            <a:spLocks noChangeArrowheads="1"/>
          </p:cNvSpPr>
          <p:nvPr/>
        </p:nvSpPr>
        <p:spPr bwMode="auto">
          <a:xfrm>
            <a:off x="3962400" y="4191000"/>
            <a:ext cx="812800" cy="609600"/>
          </a:xfrm>
          <a:prstGeom prst="ellipse">
            <a:avLst/>
          </a:prstGeom>
          <a:solidFill>
            <a:srgbClr val="FFFF66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hu-HU" sz="2000" b="1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25607" name="Rectangle 5"/>
          <p:cNvSpPr>
            <a:spLocks noChangeArrowheads="1"/>
          </p:cNvSpPr>
          <p:nvPr/>
        </p:nvSpPr>
        <p:spPr bwMode="auto">
          <a:xfrm>
            <a:off x="2540000" y="3352800"/>
            <a:ext cx="8636000" cy="21336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08" name="Line 6"/>
          <p:cNvSpPr>
            <a:spLocks noChangeShapeType="1"/>
          </p:cNvSpPr>
          <p:nvPr/>
        </p:nvSpPr>
        <p:spPr bwMode="auto">
          <a:xfrm flipV="1">
            <a:off x="3352800" y="4646614"/>
            <a:ext cx="711200" cy="2317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5609" name="Rectangle 7"/>
          <p:cNvSpPr>
            <a:spLocks noChangeArrowheads="1"/>
          </p:cNvSpPr>
          <p:nvPr/>
        </p:nvSpPr>
        <p:spPr bwMode="auto">
          <a:xfrm>
            <a:off x="3860800" y="3429000"/>
            <a:ext cx="6604000" cy="1676400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hu-HU" altLang="hu-HU"/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5076411" y="4720899"/>
            <a:ext cx="401614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altLang="hu-HU" sz="2000" b="1" dirty="0" smtClean="0">
                <a:solidFill>
                  <a:srgbClr val="000000"/>
                </a:solidFill>
              </a:rPr>
              <a:t>Request zone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created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by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B</a:t>
            </a:r>
            <a:endParaRPr lang="en-US" altLang="hu-HU" sz="2000" b="1" dirty="0">
              <a:solidFill>
                <a:srgbClr val="000000"/>
              </a:solidFill>
            </a:endParaRPr>
          </a:p>
        </p:txBody>
      </p:sp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3242734" y="5101899"/>
            <a:ext cx="5805092" cy="40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altLang="hu-HU" sz="2000" b="1" dirty="0" err="1" smtClean="0">
                <a:solidFill>
                  <a:srgbClr val="000000"/>
                </a:solidFill>
              </a:rPr>
              <a:t>Original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en-US" altLang="hu-HU" sz="2000" b="1" dirty="0" smtClean="0">
                <a:solidFill>
                  <a:srgbClr val="000000"/>
                </a:solidFill>
              </a:rPr>
              <a:t>Request zone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determined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</a:t>
            </a:r>
            <a:r>
              <a:rPr lang="hu-HU" altLang="hu-HU" sz="2000" b="1" dirty="0" err="1" smtClean="0">
                <a:solidFill>
                  <a:srgbClr val="000000"/>
                </a:solidFill>
              </a:rPr>
              <a:t>by</a:t>
            </a:r>
            <a:r>
              <a:rPr lang="hu-HU" altLang="hu-HU" sz="2000" b="1" dirty="0" smtClean="0">
                <a:solidFill>
                  <a:srgbClr val="000000"/>
                </a:solidFill>
              </a:rPr>
              <a:t> S</a:t>
            </a:r>
            <a:endParaRPr lang="en-US" altLang="hu-HU" sz="2000" b="1" dirty="0">
              <a:solidFill>
                <a:srgbClr val="000000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9492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hu-HU" noProof="0" dirty="0" smtClean="0"/>
              <a:t>LAR overview</a:t>
            </a:r>
          </a:p>
        </p:txBody>
      </p:sp>
      <p:sp>
        <p:nvSpPr>
          <p:cNvPr id="2662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hu-HU" sz="2800" noProof="0" dirty="0" smtClean="0"/>
              <a:t>Advantages</a:t>
            </a:r>
          </a:p>
          <a:p>
            <a:pPr lvl="1"/>
            <a:r>
              <a:rPr lang="en-US" altLang="hu-HU" sz="2400" noProof="0" dirty="0" smtClean="0"/>
              <a:t>The area of spreading of the RREQ message is limited</a:t>
            </a:r>
          </a:p>
          <a:p>
            <a:pPr lvl="1"/>
            <a:r>
              <a:rPr lang="en-US" altLang="hu-HU" sz="2400" noProof="0" dirty="0" smtClean="0"/>
              <a:t>Smaller overhead for route discovery</a:t>
            </a:r>
          </a:p>
          <a:p>
            <a:pPr lvl="1"/>
            <a:endParaRPr lang="en-US" altLang="hu-HU" sz="2400" noProof="0" dirty="0" smtClean="0"/>
          </a:p>
          <a:p>
            <a:r>
              <a:rPr lang="en-US" altLang="hu-HU" sz="2800" noProof="0" dirty="0" smtClean="0"/>
              <a:t>Drawbacks</a:t>
            </a:r>
          </a:p>
          <a:p>
            <a:pPr lvl="1"/>
            <a:r>
              <a:rPr lang="en-US" altLang="hu-HU" sz="2400" noProof="0" dirty="0" smtClean="0"/>
              <a:t>Nodes have to know their </a:t>
            </a:r>
            <a:r>
              <a:rPr lang="en-US" altLang="hu-HU" sz="2400" noProof="0" dirty="0" smtClean="0"/>
              <a:t>location</a:t>
            </a:r>
            <a:endParaRPr lang="en-US" altLang="hu-HU" sz="2400" noProof="0" dirty="0" smtClean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947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sz="2800" noProof="0" dirty="0" smtClean="0"/>
              <a:t>Distance Routing Effect Algorithm for Mobility (DREAM)</a:t>
            </a:r>
          </a:p>
        </p:txBody>
      </p:sp>
      <p:sp>
        <p:nvSpPr>
          <p:cNvPr id="27651" name="Rectangle 1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altLang="hu-HU" sz="2400" noProof="0" dirty="0" smtClean="0"/>
          </a:p>
          <a:p>
            <a:endParaRPr lang="en-US" altLang="hu-HU" sz="2400" noProof="0" dirty="0" smtClean="0"/>
          </a:p>
          <a:p>
            <a:r>
              <a:rPr lang="en-US" altLang="hu-HU" sz="2400" noProof="0" dirty="0" smtClean="0"/>
              <a:t>Uses information about position and speed (as in LAR) for reducing the area flooded with </a:t>
            </a:r>
            <a:r>
              <a:rPr lang="en-US" altLang="hu-HU" sz="2400" b="1" noProof="0" dirty="0" smtClean="0"/>
              <a:t>data packets</a:t>
            </a:r>
          </a:p>
          <a:p>
            <a:endParaRPr lang="en-US" altLang="hu-HU" sz="2400" noProof="0" dirty="0" smtClean="0"/>
          </a:p>
          <a:p>
            <a:r>
              <a:rPr lang="en-US" altLang="hu-HU" sz="2400" noProof="0" dirty="0" smtClean="0"/>
              <a:t>Data is distributed by flooding, as opposed to LAR, where we only use flooding to discover the best route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3319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hu-HU" noProof="0" dirty="0" smtClean="0"/>
              <a:t>DREAM localization</a:t>
            </a:r>
          </a:p>
        </p:txBody>
      </p:sp>
      <p:sp>
        <p:nvSpPr>
          <p:cNvPr id="28680" name="Text Box 5"/>
          <p:cNvSpPr txBox="1">
            <a:spLocks noChangeArrowheads="1"/>
          </p:cNvSpPr>
          <p:nvPr/>
        </p:nvSpPr>
        <p:spPr bwMode="auto">
          <a:xfrm>
            <a:off x="9298477" y="1523774"/>
            <a:ext cx="2394030" cy="71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hu-HU" altLang="hu-HU" sz="2000" dirty="0" smtClean="0">
                <a:solidFill>
                  <a:srgbClr val="000000"/>
                </a:solidFill>
              </a:rPr>
              <a:t>1. </a:t>
            </a:r>
            <a:r>
              <a:rPr lang="en-US" altLang="hu-HU" sz="2000" dirty="0" smtClean="0">
                <a:solidFill>
                  <a:srgbClr val="000000"/>
                </a:solidFill>
              </a:rPr>
              <a:t>Expected </a:t>
            </a:r>
            <a:r>
              <a:rPr lang="en-US" altLang="hu-HU" sz="2000" dirty="0">
                <a:solidFill>
                  <a:srgbClr val="000000"/>
                </a:solidFill>
              </a:rPr>
              <a:t>zone</a:t>
            </a:r>
          </a:p>
          <a:p>
            <a:pPr algn="ctr"/>
            <a:r>
              <a:rPr lang="en-US" altLang="hu-HU" sz="2000" dirty="0">
                <a:solidFill>
                  <a:srgbClr val="000000"/>
                </a:solidFill>
              </a:rPr>
              <a:t>(</a:t>
            </a:r>
            <a:r>
              <a:rPr lang="hu-HU" altLang="hu-HU" sz="2000" dirty="0" smtClean="0">
                <a:solidFill>
                  <a:srgbClr val="000000"/>
                </a:solidFill>
              </a:rPr>
              <a:t>„</a:t>
            </a:r>
            <a:r>
              <a:rPr lang="hu-HU" altLang="hu-HU" sz="2000" dirty="0" err="1" smtClean="0">
                <a:solidFill>
                  <a:srgbClr val="000000"/>
                </a:solidFill>
              </a:rPr>
              <a:t>as</a:t>
            </a:r>
            <a:r>
              <a:rPr lang="hu-HU" altLang="hu-HU" sz="2000" dirty="0" smtClean="0">
                <a:solidFill>
                  <a:srgbClr val="000000"/>
                </a:solidFill>
              </a:rPr>
              <a:t> </a:t>
            </a:r>
            <a:r>
              <a:rPr lang="hu-HU" altLang="hu-HU" sz="2000" dirty="0" err="1" smtClean="0">
                <a:solidFill>
                  <a:srgbClr val="000000"/>
                </a:solidFill>
              </a:rPr>
              <a:t>in</a:t>
            </a:r>
            <a:r>
              <a:rPr lang="hu-HU" altLang="hu-HU" sz="2000" dirty="0" smtClean="0">
                <a:solidFill>
                  <a:srgbClr val="000000"/>
                </a:solidFill>
              </a:rPr>
              <a:t> </a:t>
            </a:r>
            <a:r>
              <a:rPr lang="en-US" altLang="hu-HU" sz="2000" dirty="0" smtClean="0">
                <a:solidFill>
                  <a:srgbClr val="000000"/>
                </a:solidFill>
              </a:rPr>
              <a:t>LAR</a:t>
            </a:r>
            <a:r>
              <a:rPr lang="hu-HU" altLang="hu-HU" sz="2000" dirty="0" smtClean="0">
                <a:solidFill>
                  <a:srgbClr val="000000"/>
                </a:solidFill>
              </a:rPr>
              <a:t>”</a:t>
            </a:r>
            <a:r>
              <a:rPr lang="en-US" altLang="hu-HU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8686" name="Text Box 11"/>
          <p:cNvSpPr txBox="1">
            <a:spLocks noChangeArrowheads="1"/>
          </p:cNvSpPr>
          <p:nvPr/>
        </p:nvSpPr>
        <p:spPr bwMode="auto">
          <a:xfrm>
            <a:off x="6202685" y="4912361"/>
            <a:ext cx="3139429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altLang="hu-HU" dirty="0" smtClean="0">
                <a:solidFill>
                  <a:srgbClr val="000000"/>
                </a:solidFill>
              </a:rPr>
              <a:t>3. </a:t>
            </a:r>
            <a:r>
              <a:rPr lang="hu-HU" altLang="hu-HU" dirty="0" err="1" smtClean="0">
                <a:solidFill>
                  <a:srgbClr val="000000"/>
                </a:solidFill>
              </a:rPr>
              <a:t>Node</a:t>
            </a:r>
            <a:r>
              <a:rPr lang="hu-HU" altLang="hu-HU" dirty="0" smtClean="0">
                <a:solidFill>
                  <a:srgbClr val="000000"/>
                </a:solidFill>
              </a:rPr>
              <a:t> A limites </a:t>
            </a:r>
            <a:r>
              <a:rPr lang="hu-HU" altLang="hu-HU" dirty="0" err="1" smtClean="0">
                <a:solidFill>
                  <a:srgbClr val="000000"/>
                </a:solidFill>
              </a:rPr>
              <a:t>the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flooding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inside</a:t>
            </a:r>
            <a:r>
              <a:rPr lang="hu-HU" altLang="hu-HU" dirty="0" smtClean="0">
                <a:solidFill>
                  <a:srgbClr val="000000"/>
                </a:solidFill>
              </a:rPr>
              <a:t> a </a:t>
            </a:r>
            <a:r>
              <a:rPr lang="hu-HU" altLang="hu-HU" dirty="0" err="1" smtClean="0">
                <a:solidFill>
                  <a:srgbClr val="000000"/>
                </a:solidFill>
              </a:rPr>
              <a:t>cone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where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A</a:t>
            </a:r>
            <a:r>
              <a:rPr lang="hu-HU" altLang="hu-HU" dirty="0" smtClean="0">
                <a:solidFill>
                  <a:srgbClr val="000000"/>
                </a:solidFill>
              </a:rPr>
              <a:t> is </a:t>
            </a:r>
            <a:r>
              <a:rPr lang="hu-HU" altLang="hu-HU" dirty="0" err="1" smtClean="0">
                <a:solidFill>
                  <a:srgbClr val="000000"/>
                </a:solidFill>
              </a:rPr>
              <a:t>the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apex</a:t>
            </a:r>
            <a:endParaRPr lang="hu-HU" altLang="hu-HU" b="1" dirty="0">
              <a:solidFill>
                <a:srgbClr val="000000"/>
              </a:solidFill>
            </a:endParaRPr>
          </a:p>
        </p:txBody>
      </p:sp>
      <p:sp>
        <p:nvSpPr>
          <p:cNvPr id="28687" name="Text Box 12"/>
          <p:cNvSpPr txBox="1">
            <a:spLocks noChangeArrowheads="1"/>
          </p:cNvSpPr>
          <p:nvPr/>
        </p:nvSpPr>
        <p:spPr bwMode="auto">
          <a:xfrm>
            <a:off x="621195" y="2321560"/>
            <a:ext cx="4128605" cy="925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hu-HU" altLang="hu-HU" dirty="0" smtClean="0">
                <a:solidFill>
                  <a:srgbClr val="000000"/>
                </a:solidFill>
              </a:rPr>
              <a:t>2. Data is </a:t>
            </a:r>
            <a:r>
              <a:rPr lang="hu-HU" altLang="hu-HU" dirty="0" err="1" smtClean="0">
                <a:solidFill>
                  <a:srgbClr val="000000"/>
                </a:solidFill>
              </a:rPr>
              <a:t>flooded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inside</a:t>
            </a:r>
            <a:r>
              <a:rPr lang="hu-HU" altLang="hu-HU" dirty="0" smtClean="0">
                <a:solidFill>
                  <a:srgbClr val="000000"/>
                </a:solidFill>
              </a:rPr>
              <a:t> a </a:t>
            </a:r>
            <a:r>
              <a:rPr lang="hu-HU" altLang="hu-HU" dirty="0" err="1" smtClean="0">
                <a:solidFill>
                  <a:srgbClr val="000000"/>
                </a:solidFill>
              </a:rPr>
              <a:t>cone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>
                <a:solidFill>
                  <a:srgbClr val="000000"/>
                </a:solidFill>
              </a:rPr>
              <a:t/>
            </a:r>
            <a:br>
              <a:rPr lang="hu-HU" altLang="hu-HU" dirty="0">
                <a:solidFill>
                  <a:srgbClr val="000000"/>
                </a:solidFill>
              </a:rPr>
            </a:br>
            <a:r>
              <a:rPr lang="hu-HU" altLang="hu-HU" dirty="0" err="1" smtClean="0">
                <a:solidFill>
                  <a:srgbClr val="000000"/>
                </a:solidFill>
              </a:rPr>
              <a:t>where</a:t>
            </a:r>
            <a:r>
              <a:rPr lang="hu-HU" altLang="hu-HU" dirty="0" smtClean="0">
                <a:solidFill>
                  <a:srgbClr val="000000"/>
                </a:solidFill>
              </a:rPr>
              <a:t> S is </a:t>
            </a:r>
            <a:r>
              <a:rPr lang="hu-HU" altLang="hu-HU" dirty="0" err="1" smtClean="0">
                <a:solidFill>
                  <a:srgbClr val="000000"/>
                </a:solidFill>
              </a:rPr>
              <a:t>the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b="1" dirty="0" err="1" smtClean="0">
                <a:solidFill>
                  <a:srgbClr val="000000"/>
                </a:solidFill>
              </a:rPr>
              <a:t>apex</a:t>
            </a:r>
            <a:r>
              <a:rPr lang="hu-HU" altLang="hu-HU" b="1" dirty="0" smtClean="0">
                <a:solidFill>
                  <a:srgbClr val="000000"/>
                </a:solidFill>
              </a:rPr>
              <a:t>, </a:t>
            </a:r>
            <a:r>
              <a:rPr lang="hu-HU" altLang="hu-HU" dirty="0" err="1" smtClean="0">
                <a:solidFill>
                  <a:srgbClr val="000000"/>
                </a:solidFill>
              </a:rPr>
              <a:t>the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expected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zone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is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dirty="0" err="1" smtClean="0">
                <a:solidFill>
                  <a:srgbClr val="000000"/>
                </a:solidFill>
              </a:rPr>
              <a:t>the</a:t>
            </a:r>
            <a:r>
              <a:rPr lang="hu-HU" altLang="hu-HU" dirty="0" smtClean="0">
                <a:solidFill>
                  <a:srgbClr val="000000"/>
                </a:solidFill>
              </a:rPr>
              <a:t> </a:t>
            </a:r>
            <a:r>
              <a:rPr lang="hu-HU" altLang="hu-HU" b="1" dirty="0" err="1" smtClean="0">
                <a:solidFill>
                  <a:srgbClr val="000000"/>
                </a:solidFill>
              </a:rPr>
              <a:t>base</a:t>
            </a:r>
            <a:endParaRPr lang="hu-HU" altLang="hu-HU" b="1" dirty="0">
              <a:solidFill>
                <a:srgbClr val="000000"/>
              </a:solidFill>
            </a:endParaRPr>
          </a:p>
        </p:txBody>
      </p:sp>
      <p:grpSp>
        <p:nvGrpSpPr>
          <p:cNvPr id="16" name="Csoportba foglalás 15"/>
          <p:cNvGrpSpPr/>
          <p:nvPr/>
        </p:nvGrpSpPr>
        <p:grpSpPr>
          <a:xfrm>
            <a:off x="3200400" y="1496536"/>
            <a:ext cx="5562600" cy="3963988"/>
            <a:chOff x="1524000" y="1905000"/>
            <a:chExt cx="5562600" cy="3963988"/>
          </a:xfrm>
        </p:grpSpPr>
        <p:sp>
          <p:nvSpPr>
            <p:cNvPr id="17" name="Oval 2"/>
            <p:cNvSpPr>
              <a:spLocks noChangeArrowheads="1"/>
            </p:cNvSpPr>
            <p:nvPr/>
          </p:nvSpPr>
          <p:spPr bwMode="auto">
            <a:xfrm>
              <a:off x="1524000" y="52578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S</a:t>
              </a:r>
            </a:p>
          </p:txBody>
        </p:sp>
        <p:sp>
          <p:nvSpPr>
            <p:cNvPr id="18" name="Oval 3"/>
            <p:cNvSpPr>
              <a:spLocks noChangeArrowheads="1"/>
            </p:cNvSpPr>
            <p:nvPr/>
          </p:nvSpPr>
          <p:spPr bwMode="auto">
            <a:xfrm>
              <a:off x="5486400" y="2895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9" name="Oval 4"/>
            <p:cNvSpPr>
              <a:spLocks noChangeArrowheads="1"/>
            </p:cNvSpPr>
            <p:nvPr/>
          </p:nvSpPr>
          <p:spPr bwMode="auto">
            <a:xfrm>
              <a:off x="4495800" y="1905000"/>
              <a:ext cx="2590800" cy="2590800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endParaRPr lang="hu-HU" altLang="hu-HU"/>
            </a:p>
          </p:txBody>
        </p:sp>
        <p:sp>
          <p:nvSpPr>
            <p:cNvPr id="20" name="Line 6"/>
            <p:cNvSpPr>
              <a:spLocks noChangeShapeType="1"/>
            </p:cNvSpPr>
            <p:nvPr/>
          </p:nvSpPr>
          <p:spPr bwMode="auto">
            <a:xfrm flipV="1">
              <a:off x="1828800" y="4418013"/>
              <a:ext cx="4419600" cy="14509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1" name="Line 7"/>
            <p:cNvSpPr>
              <a:spLocks noChangeShapeType="1"/>
            </p:cNvSpPr>
            <p:nvPr/>
          </p:nvSpPr>
          <p:spPr bwMode="auto">
            <a:xfrm flipV="1">
              <a:off x="1524000" y="2284413"/>
              <a:ext cx="3352800" cy="31273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2286000" y="4800600"/>
              <a:ext cx="609600" cy="609600"/>
            </a:xfrm>
            <a:prstGeom prst="ellipse">
              <a:avLst/>
            </a:prstGeom>
            <a:solidFill>
              <a:srgbClr val="FFFF66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/>
              <a:r>
                <a:rPr lang="en-US" altLang="hu-HU" sz="2000" b="1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V="1">
              <a:off x="2362200" y="2436813"/>
              <a:ext cx="2362200" cy="25177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flipV="1">
              <a:off x="2667000" y="4494213"/>
              <a:ext cx="3200400" cy="91757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April 1, 2020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Intelligent Transportation Systems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3326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amond Grid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Rombuszhálós bemutató (szélesvásznú)</Template>
  <TotalTime>0</TotalTime>
  <Words>1920</Words>
  <Application>Microsoft Office PowerPoint</Application>
  <PresentationFormat>Egyéni</PresentationFormat>
  <Paragraphs>308</Paragraphs>
  <Slides>25</Slides>
  <Notes>12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6" baseType="lpstr">
      <vt:lpstr>Diamond Grid 16x9</vt:lpstr>
      <vt:lpstr>Mobility and MANET Intelligent Transportation Systems</vt:lpstr>
      <vt:lpstr>Restricted directional flooding</vt:lpstr>
      <vt:lpstr>LAR Expected Zone, Request Zone </vt:lpstr>
      <vt:lpstr>LAR Request Zone (2)</vt:lpstr>
      <vt:lpstr>LAR Request Zone (3)</vt:lpstr>
      <vt:lpstr>LAR versions: Adaptive Request Zone</vt:lpstr>
      <vt:lpstr>LAR overview</vt:lpstr>
      <vt:lpstr>Distance Routing Effect Algorithm for Mobility (DREAM)</vt:lpstr>
      <vt:lpstr>DREAM localization</vt:lpstr>
      <vt:lpstr>DREAM distance effect</vt:lpstr>
      <vt:lpstr>CBF (Contention Based Forwarding)</vt:lpstr>
      <vt:lpstr>Contention Based Forwarding</vt:lpstr>
      <vt:lpstr>Vehicle-to-vehicle communication</vt:lpstr>
      <vt:lpstr>AODV versions for VANETs</vt:lpstr>
      <vt:lpstr>AODV versions for VANETs</vt:lpstr>
      <vt:lpstr>Link-stability based routing</vt:lpstr>
      <vt:lpstr>DTN: Delay Tolerant Network</vt:lpstr>
      <vt:lpstr>VADD: Vehicle-Assisted Data Delivery in VANET</vt:lpstr>
      <vt:lpstr>GeOpps: Geographical Opportunistic Routing</vt:lpstr>
      <vt:lpstr>VANET broadcast protocols</vt:lpstr>
      <vt:lpstr>Intelligent flooding through gossiping</vt:lpstr>
      <vt:lpstr>Intelligent flooding through gossiping</vt:lpstr>
      <vt:lpstr>VANET Multicast protocols</vt:lpstr>
      <vt:lpstr>Mobicast</vt:lpstr>
      <vt:lpstr>Mobicast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2015-01-20T11:03:33Z</dcterms:created>
  <dcterms:modified xsi:type="dcterms:W3CDTF">2020-04-01T07:23:13Z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